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6"/>
  </p:notesMasterIdLst>
  <p:handoutMasterIdLst>
    <p:handoutMasterId r:id="rId37"/>
  </p:handoutMasterIdLst>
  <p:sldIdLst>
    <p:sldId id="303" r:id="rId2"/>
    <p:sldId id="937" r:id="rId3"/>
    <p:sldId id="934" r:id="rId4"/>
    <p:sldId id="940" r:id="rId5"/>
    <p:sldId id="943" r:id="rId6"/>
    <p:sldId id="957" r:id="rId7"/>
    <p:sldId id="960" r:id="rId8"/>
    <p:sldId id="924" r:id="rId9"/>
    <p:sldId id="952" r:id="rId10"/>
    <p:sldId id="972" r:id="rId11"/>
    <p:sldId id="970" r:id="rId12"/>
    <p:sldId id="967" r:id="rId13"/>
    <p:sldId id="971" r:id="rId14"/>
    <p:sldId id="944" r:id="rId15"/>
    <p:sldId id="933" r:id="rId16"/>
    <p:sldId id="946" r:id="rId17"/>
    <p:sldId id="947" r:id="rId18"/>
    <p:sldId id="931" r:id="rId19"/>
    <p:sldId id="954" r:id="rId20"/>
    <p:sldId id="968" r:id="rId21"/>
    <p:sldId id="704" r:id="rId22"/>
    <p:sldId id="941" r:id="rId23"/>
    <p:sldId id="948" r:id="rId24"/>
    <p:sldId id="935" r:id="rId25"/>
    <p:sldId id="939" r:id="rId26"/>
    <p:sldId id="938" r:id="rId27"/>
    <p:sldId id="962" r:id="rId28"/>
    <p:sldId id="936" r:id="rId29"/>
    <p:sldId id="951" r:id="rId30"/>
    <p:sldId id="907" r:id="rId31"/>
    <p:sldId id="908" r:id="rId32"/>
    <p:sldId id="925" r:id="rId33"/>
    <p:sldId id="949" r:id="rId34"/>
    <p:sldId id="950" r:id="rId3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900" autoAdjust="0"/>
    <p:restoredTop sz="97931" autoAdjust="0"/>
  </p:normalViewPr>
  <p:slideViewPr>
    <p:cSldViewPr snapToGrid="0">
      <p:cViewPr>
        <p:scale>
          <a:sx n="100" d="100"/>
          <a:sy n="100" d="100"/>
        </p:scale>
        <p:origin x="6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344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10/2/2024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10/2/2024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S5-245219, SA5#157,</a:t>
            </a:r>
            <a:r>
              <a:rPr lang="en-US" sz="1100" b="1" spc="300" dirty="0">
                <a:ea typeface="+mn-ea"/>
                <a:cs typeface="Arial" panose="020B0604020202020204" pitchFamily="34" charset="0"/>
              </a:rPr>
              <a:t> Hyderabad, India 14 - 18 October 2024</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20717.zip" TargetMode="External"/><Relationship Id="rId26" Type="http://schemas.openxmlformats.org/officeDocument/2006/relationships/hyperlink" Target="https://www.3gpp.org/ftp/Information/WI_Sheet/SP-230512.zip" TargetMode="External"/><Relationship Id="rId39" Type="http://schemas.openxmlformats.org/officeDocument/2006/relationships/hyperlink" Target="https://www.3gpp.org/ftp/Information/WI_Sheet/SP-231035.zip" TargetMode="External"/><Relationship Id="rId21" Type="http://schemas.openxmlformats.org/officeDocument/2006/relationships/hyperlink" Target="https://www.3gpp.org/ftp/Information/WI_Sheet/SP-230518.zip" TargetMode="External"/><Relationship Id="rId34" Type="http://schemas.openxmlformats.org/officeDocument/2006/relationships/hyperlink" Target="https://www.3gpp.org/ftp/Information/WI_Sheet/SP-230521.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20437.zip" TargetMode="External"/><Relationship Id="rId33" Type="http://schemas.openxmlformats.org/officeDocument/2006/relationships/hyperlink" Target="https://www.3gpp.org/ftp/Information/WI_Sheet/SP-220943.zip" TargetMode="External"/><Relationship Id="rId38"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20954.zip" TargetMode="External"/><Relationship Id="rId29" Type="http://schemas.openxmlformats.org/officeDocument/2006/relationships/hyperlink" Target="https://www.3gpp.org/ftp/Information/WI_Sheet/SP-23023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037.zip" TargetMode="External"/><Relationship Id="rId32" Type="http://schemas.openxmlformats.org/officeDocument/2006/relationships/hyperlink" Target="https://www.3gpp.org/ftp/Information/WI_Sheet/SP-230227.zip" TargetMode="External"/><Relationship Id="rId37" Type="http://schemas.openxmlformats.org/officeDocument/2006/relationships/hyperlink" Target="https://www.3gpp.org/ftp/Information/WI_Sheet/SP-220992.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31412.zip" TargetMode="External"/><Relationship Id="rId28" Type="http://schemas.openxmlformats.org/officeDocument/2006/relationships/hyperlink" Target="https://www.3gpp.org/ftp/Information/WI_Sheet/SP-220447.zip" TargetMode="External"/><Relationship Id="rId36"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30750.zip" TargetMode="External"/><Relationship Id="rId31" Type="http://schemas.openxmlformats.org/officeDocument/2006/relationships/hyperlink" Target="https://www.3gpp.org/ftp/Information/WI_Sheet/SP-230229.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20445.zip" TargetMode="External"/><Relationship Id="rId27" Type="http://schemas.openxmlformats.org/officeDocument/2006/relationships/hyperlink" Target="https://www.3gpp.org/ftp/Information/WI_Sheet/SP-190838.zip" TargetMode="External"/><Relationship Id="rId30" Type="http://schemas.openxmlformats.org/officeDocument/2006/relationships/hyperlink" Target="https://www.3gpp.org/ftp/Information/WI_Sheet/SP-240194.zip" TargetMode="External"/><Relationship Id="rId35" Type="http://schemas.openxmlformats.org/officeDocument/2006/relationships/hyperlink" Target="https://www.3gpp.org/ftp/Information/WI_Sheet/SP-22094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Information/WI_Sheet/SP-240119.zip" TargetMode="External"/><Relationship Id="rId13" Type="http://schemas.openxmlformats.org/officeDocument/2006/relationships/hyperlink" Target="https://www.3gpp.org/ftp/Information/WI_Sheet/SP-240121.zip" TargetMode="External"/><Relationship Id="rId18" Type="http://schemas.openxmlformats.org/officeDocument/2006/relationships/hyperlink" Target="https://www.3gpp.org/ftp/Information/WI_Sheet/SP-240127.zip" TargetMode="External"/><Relationship Id="rId26" Type="http://schemas.openxmlformats.org/officeDocument/2006/relationships/hyperlink" Target="https://www.3gpp.org/ftp/Information/WI_Sheet/SP-231799.zip" TargetMode="External"/><Relationship Id="rId3" Type="http://schemas.openxmlformats.org/officeDocument/2006/relationships/hyperlink" Target="https://www.3gpp.org/ftp/Information/WI_Sheet/SP-231800.zip" TargetMode="External"/><Relationship Id="rId21" Type="http://schemas.openxmlformats.org/officeDocument/2006/relationships/hyperlink" Target="https://www.3gpp.org/ftp/Information/WI_Sheet/SP-231801.zip" TargetMode="External"/><Relationship Id="rId7" Type="http://schemas.openxmlformats.org/officeDocument/2006/relationships/hyperlink" Target="https://www.3gpp.org/ftp/Information/WI_Sheet/SP-240117.zip" TargetMode="External"/><Relationship Id="rId12" Type="http://schemas.openxmlformats.org/officeDocument/2006/relationships/hyperlink" Target="https://www.3gpp.org/ftp/Information/WI_Sheet/SP-240120.zip" TargetMode="External"/><Relationship Id="rId17" Type="http://schemas.openxmlformats.org/officeDocument/2006/relationships/hyperlink" Target="https://www.3gpp.org/ftp/Information/WI_Sheet/SP-240126.zip" TargetMode="External"/><Relationship Id="rId25" Type="http://schemas.openxmlformats.org/officeDocument/2006/relationships/hyperlink" Target="https://www.3gpp.org/ftp/Information/WI_Sheet/SP-231798.zip" TargetMode="External"/><Relationship Id="rId2" Type="http://schemas.openxmlformats.org/officeDocument/2006/relationships/hyperlink" Target="https://www.3gpp.org/ftp/Information/WI_Sheet/SP-231391.zip" TargetMode="External"/><Relationship Id="rId16" Type="http://schemas.openxmlformats.org/officeDocument/2006/relationships/hyperlink" Target="https://www.3gpp.org/ftp/Information/WI_Sheet/SP-240125.zip" TargetMode="External"/><Relationship Id="rId20" Type="http://schemas.openxmlformats.org/officeDocument/2006/relationships/hyperlink" Target="https://www.3gpp.org/ftp/Information/WI_Sheet/SP-240129.zip" TargetMode="External"/><Relationship Id="rId29" Type="http://schemas.openxmlformats.org/officeDocument/2006/relationships/hyperlink" Target="https://www.3gpp.org/ftp/Information/WI_Sheet/SP-231196.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671.zip" TargetMode="External"/><Relationship Id="rId11" Type="http://schemas.openxmlformats.org/officeDocument/2006/relationships/hyperlink" Target="https://www.3gpp.org/ftp/Information/WI_Sheet/SP-240118.zip" TargetMode="External"/><Relationship Id="rId24" Type="http://schemas.openxmlformats.org/officeDocument/2006/relationships/hyperlink" Target="https://www.3gpp.org/ftp/Information/WI_Sheet/SP-231797.zip" TargetMode="External"/><Relationship Id="rId5" Type="http://schemas.openxmlformats.org/officeDocument/2006/relationships/hyperlink" Target="https://www.3gpp.org/ftp/Information/WI_Sheet/SP-231199.zip" TargetMode="External"/><Relationship Id="rId15" Type="http://schemas.openxmlformats.org/officeDocument/2006/relationships/hyperlink" Target="https://www.3gpp.org/ftp/Information/WI_Sheet/SP-240124.zip" TargetMode="External"/><Relationship Id="rId23" Type="http://schemas.openxmlformats.org/officeDocument/2006/relationships/hyperlink" Target="https://www.3gpp.org/ftp/Information/WI_Sheet/SP-231796.zip" TargetMode="External"/><Relationship Id="rId28" Type="http://schemas.openxmlformats.org/officeDocument/2006/relationships/hyperlink" Target="https://www.3gpp.org/ftp/Information/WI_Sheet/SP-231795.zip" TargetMode="External"/><Relationship Id="rId10" Type="http://schemas.openxmlformats.org/officeDocument/2006/relationships/hyperlink" Target="https://www.3gpp.org/ftp/Information/WI_Sheet/SP-240116.zip" TargetMode="External"/><Relationship Id="rId19" Type="http://schemas.openxmlformats.org/officeDocument/2006/relationships/hyperlink" Target="https://www.3gpp.org/ftp/Information/WI_Sheet/SP-240128.zip" TargetMode="External"/><Relationship Id="rId4" Type="http://schemas.openxmlformats.org/officeDocument/2006/relationships/hyperlink" Target="https://www.3gpp.org/ftp/Information/WI_Sheet/SP-231803.zip" TargetMode="External"/><Relationship Id="rId9" Type="http://schemas.openxmlformats.org/officeDocument/2006/relationships/hyperlink" Target="https://www.3gpp.org/ftp/Information/WI_Sheet/SP-240122.zip" TargetMode="External"/><Relationship Id="rId14" Type="http://schemas.openxmlformats.org/officeDocument/2006/relationships/hyperlink" Target="https://www.3gpp.org/ftp/Information/WI_Sheet/SP-240123.zip" TargetMode="External"/><Relationship Id="rId22" Type="http://schemas.openxmlformats.org/officeDocument/2006/relationships/hyperlink" Target="https://www.3gpp.org/ftp/Information/WI_Sheet/SP-231802.zip" TargetMode="External"/><Relationship Id="rId27" Type="http://schemas.openxmlformats.org/officeDocument/2006/relationships/hyperlink" Target="https://www.3gpp.org/ftp/Information/WI_Sheet/SP-231804.zip" TargetMode="External"/><Relationship Id="rId30" Type="http://schemas.openxmlformats.org/officeDocument/2006/relationships/hyperlink" Target="https://www.3gpp.org/ftp/Information/WI_Sheet/SP-231197.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40239.zip" TargetMode="External"/><Relationship Id="rId13" Type="http://schemas.openxmlformats.org/officeDocument/2006/relationships/hyperlink" Target="https://www.3gpp.org/ftp/Information/WI_Sheet/SP-240238.zip" TargetMode="External"/><Relationship Id="rId18" Type="http://schemas.openxmlformats.org/officeDocument/2006/relationships/hyperlink" Target="https://www.3gpp.org/ftp/Information/WI_Sheet/SP-231159.zip" TargetMode="External"/><Relationship Id="rId26" Type="http://schemas.openxmlformats.org/officeDocument/2006/relationships/hyperlink" Target="https://www.3gpp.org/ftp/Information/WI_Sheet/SP-231789.zip" TargetMode="External"/><Relationship Id="rId3" Type="http://schemas.openxmlformats.org/officeDocument/2006/relationships/hyperlink" Target="https://www.3gpp.org/ftp/Information/WI_Sheet/SP-240241.zip" TargetMode="External"/><Relationship Id="rId21" Type="http://schemas.openxmlformats.org/officeDocument/2006/relationships/hyperlink" Target="https://www.3gpp.org/ftp/Information/WI_Sheet/SP-231784.zip" TargetMode="External"/><Relationship Id="rId7" Type="http://schemas.openxmlformats.org/officeDocument/2006/relationships/hyperlink" Target="https://www.3gpp.org/ftp/Information/WI_Sheet/SP-231786.zip" TargetMode="External"/><Relationship Id="rId12" Type="http://schemas.openxmlformats.org/officeDocument/2006/relationships/hyperlink" Target="https://www.3gpp.org/ftp/Information/WI_Sheet/SP-240240.zip" TargetMode="External"/><Relationship Id="rId17" Type="http://schemas.openxmlformats.org/officeDocument/2006/relationships/hyperlink" Target="https://www.3gpp.org/ftp/Information/WI_Sheet/SP-231158.zip" TargetMode="External"/><Relationship Id="rId25" Type="http://schemas.openxmlformats.org/officeDocument/2006/relationships/hyperlink" Target="https://www.3gpp.org/ftp/Information/WI_Sheet/SP-231793.zip" TargetMode="External"/><Relationship Id="rId2" Type="http://schemas.openxmlformats.org/officeDocument/2006/relationships/hyperlink" Target="https://www.3gpp.org/ftp/Information/WI_Sheet/SP-240244.zip" TargetMode="External"/><Relationship Id="rId16" Type="http://schemas.openxmlformats.org/officeDocument/2006/relationships/hyperlink" Target="https://www.3gpp.org/ftp/Information/WI_Sheet/SP-230864.zip" TargetMode="External"/><Relationship Id="rId20" Type="http://schemas.openxmlformats.org/officeDocument/2006/relationships/hyperlink" Target="https://www.3gpp.org/ftp/Information/WI_Sheet/SP-231788.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245.zip" TargetMode="External"/><Relationship Id="rId11" Type="http://schemas.openxmlformats.org/officeDocument/2006/relationships/hyperlink" Target="https://www.3gpp.org/ftp/Information/WI_Sheet/SP-240234.zip" TargetMode="External"/><Relationship Id="rId24" Type="http://schemas.openxmlformats.org/officeDocument/2006/relationships/hyperlink" Target="https://www.3gpp.org/ftp/Information/WI_Sheet/SP-231787.zip" TargetMode="External"/><Relationship Id="rId5" Type="http://schemas.openxmlformats.org/officeDocument/2006/relationships/hyperlink" Target="https://www.3gpp.org/ftp/Information/WI_Sheet/SP-231790.zip" TargetMode="External"/><Relationship Id="rId15" Type="http://schemas.openxmlformats.org/officeDocument/2006/relationships/hyperlink" Target="https://www.3gpp.org/ftp/Information/WI_Sheet/SP-240235.zip" TargetMode="External"/><Relationship Id="rId23" Type="http://schemas.openxmlformats.org/officeDocument/2006/relationships/hyperlink" Target="https://www.3gpp.org/ftp/Information/WI_Sheet/SP-231785.zip" TargetMode="External"/><Relationship Id="rId10" Type="http://schemas.openxmlformats.org/officeDocument/2006/relationships/hyperlink" Target="https://www.3gpp.org/ftp/Information/WI_Sheet/SP-240242.zip" TargetMode="External"/><Relationship Id="rId19" Type="http://schemas.openxmlformats.org/officeDocument/2006/relationships/hyperlink" Target="https://www.3gpp.org/ftp/Information/WI_Sheet/SP-231792.zip" TargetMode="External"/><Relationship Id="rId4" Type="http://schemas.openxmlformats.org/officeDocument/2006/relationships/hyperlink" Target="https://www.3gpp.org/ftp/Information/WI_Sheet/SP-240237.zip" TargetMode="External"/><Relationship Id="rId9" Type="http://schemas.openxmlformats.org/officeDocument/2006/relationships/hyperlink" Target="https://www.3gpp.org/ftp/Information/WI_Sheet/SP-240243.zip" TargetMode="External"/><Relationship Id="rId14" Type="http://schemas.openxmlformats.org/officeDocument/2006/relationships/hyperlink" Target="https://www.3gpp.org/ftp/Information/WI_Sheet/SP-240236.zip" TargetMode="External"/><Relationship Id="rId22" Type="http://schemas.openxmlformats.org/officeDocument/2006/relationships/hyperlink" Target="https://www.3gpp.org/ftp/Information/WI_Sheet/SP-231783.zip" TargetMode="External"/><Relationship Id="rId27" Type="http://schemas.openxmlformats.org/officeDocument/2006/relationships/hyperlink" Target="https://www.3gpp.org/ftp/Information/WI_Sheet/SP-231791.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30779.zip" TargetMode="External"/><Relationship Id="rId13" Type="http://schemas.openxmlformats.org/officeDocument/2006/relationships/hyperlink" Target="https://www.3gpp.org/ftp/Information/WI_Sheet/SP-230988.zip" TargetMode="External"/><Relationship Id="rId3" Type="http://schemas.openxmlformats.org/officeDocument/2006/relationships/hyperlink" Target="https://www.3gpp.org/ftp/Information/WI_Sheet/SP-231738.zip" TargetMode="External"/><Relationship Id="rId7" Type="http://schemas.openxmlformats.org/officeDocument/2006/relationships/hyperlink" Target="https://www.3gpp.org/ftp/Information/WI_Sheet/SP-230991.zip" TargetMode="External"/><Relationship Id="rId12" Type="http://schemas.openxmlformats.org/officeDocument/2006/relationships/hyperlink" Target="https://www.3gpp.org/ftp/Information/WI_Sheet/SP-230780.zip" TargetMode="External"/><Relationship Id="rId17" Type="http://schemas.openxmlformats.org/officeDocument/2006/relationships/hyperlink" Target="https://www.3gpp.org/ftp/Information/WI_Sheet/SP-231741.zip" TargetMode="External"/><Relationship Id="rId2" Type="http://schemas.openxmlformats.org/officeDocument/2006/relationships/hyperlink" Target="https://www.3gpp.org/ftp/Information/WI_Sheet/SP-231182.zip" TargetMode="External"/><Relationship Id="rId16" Type="http://schemas.openxmlformats.org/officeDocument/2006/relationships/hyperlink" Target="https://www.3gpp.org/ftp/Information/WI_Sheet/SP-23116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579.zip" TargetMode="External"/><Relationship Id="rId11" Type="http://schemas.openxmlformats.org/officeDocument/2006/relationships/hyperlink" Target="https://www.3gpp.org/ftp/Information/WI_Sheet/SP-230781.zip" TargetMode="External"/><Relationship Id="rId5" Type="http://schemas.openxmlformats.org/officeDocument/2006/relationships/hyperlink" Target="https://www.3gpp.org/ftp/Information/WI_Sheet/SP-2315739.zip" TargetMode="External"/><Relationship Id="rId15" Type="http://schemas.openxmlformats.org/officeDocument/2006/relationships/hyperlink" Target="https://www.3gpp.org/ftp/Information/WI_Sheet/SP-231160.zip" TargetMode="External"/><Relationship Id="rId10" Type="http://schemas.openxmlformats.org/officeDocument/2006/relationships/hyperlink" Target="https://www.3gpp.org/ftp/Information/WI_Sheet/SP-230692.zip" TargetMode="External"/><Relationship Id="rId4" Type="http://schemas.openxmlformats.org/officeDocument/2006/relationships/hyperlink" Target="https://www.3gpp.org/ftp/Information/WI_Sheet/SP-231806.zip" TargetMode="External"/><Relationship Id="rId9" Type="http://schemas.openxmlformats.org/officeDocument/2006/relationships/hyperlink" Target="https://www.3gpp.org/ftp/Information/WI_Sheet/SP-230778.zip" TargetMode="External"/><Relationship Id="rId14" Type="http://schemas.openxmlformats.org/officeDocument/2006/relationships/hyperlink" Target="https://www.3gpp.org/ftp/Information/WI_Sheet/SP-230989.zip"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Information/WI_Sheet/RP-234007.zip" TargetMode="External"/><Relationship Id="rId13" Type="http://schemas.openxmlformats.org/officeDocument/2006/relationships/hyperlink" Target="https://www.3gpp.org/ftp/Information/WI_Sheet/RP-234080.zip" TargetMode="External"/><Relationship Id="rId3" Type="http://schemas.openxmlformats.org/officeDocument/2006/relationships/hyperlink" Target="https://www.3gpp.org/ftp/Information/WI_Sheet/RP-234056.zip" TargetMode="External"/><Relationship Id="rId7" Type="http://schemas.openxmlformats.org/officeDocument/2006/relationships/hyperlink" Target="https://www.3gpp.org/ftp/Information/WI_Sheet/RP-234018.zip" TargetMode="External"/><Relationship Id="rId12" Type="http://schemas.openxmlformats.org/officeDocument/2006/relationships/hyperlink" Target="https://www.3gpp.org/ftp/Information/WI_Sheet/RP-234077.zip" TargetMode="External"/><Relationship Id="rId17" Type="http://schemas.openxmlformats.org/officeDocument/2006/relationships/hyperlink" Target="https://www.3gpp.org/ftp/Information/WI_Sheet/RP-234038.zip" TargetMode="External"/><Relationship Id="rId2" Type="http://schemas.openxmlformats.org/officeDocument/2006/relationships/hyperlink" Target="https://www.3gpp.org/ftp/Information/WI_Sheet/RP-234065.zip" TargetMode="External"/><Relationship Id="rId16" Type="http://schemas.openxmlformats.org/officeDocument/2006/relationships/hyperlink" Target="https://www.3gpp.org/ftp/Information/WI_Sheet/RP-234041.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RP-234069.zip" TargetMode="External"/><Relationship Id="rId11" Type="http://schemas.openxmlformats.org/officeDocument/2006/relationships/hyperlink" Target="https://www.3gpp.org/ftp/Information/WI_Sheet/RP-234078.zip" TargetMode="External"/><Relationship Id="rId5" Type="http://schemas.openxmlformats.org/officeDocument/2006/relationships/hyperlink" Target="https://www.3gpp.org/ftp/Information/WI_Sheet/RP-234058.zip" TargetMode="External"/><Relationship Id="rId15" Type="http://schemas.openxmlformats.org/officeDocument/2006/relationships/hyperlink" Target="https://www.3gpp.org/ftp/Information/WI_Sheet/RP-234054.zip" TargetMode="External"/><Relationship Id="rId10" Type="http://schemas.openxmlformats.org/officeDocument/2006/relationships/hyperlink" Target="https://www.3gpp.org/ftp/Information/WI_Sheet/RP-234055.zip" TargetMode="External"/><Relationship Id="rId4" Type="http://schemas.openxmlformats.org/officeDocument/2006/relationships/hyperlink" Target="https://www.3gpp.org/ftp/Information/WI_Sheet/RP-234039.zip" TargetMode="External"/><Relationship Id="rId9" Type="http://schemas.openxmlformats.org/officeDocument/2006/relationships/hyperlink" Target="https://www.3gpp.org/ftp/Information/WI_Sheet/RP-234035.zip" TargetMode="External"/><Relationship Id="rId14" Type="http://schemas.openxmlformats.org/officeDocument/2006/relationships/hyperlink" Target="https://www.3gpp.org/ftp/Information/WI_Sheet/RP-234036.zi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57</a:t>
            </a:r>
            <a:r>
              <a:rPr lang="fr-FR" altLang="zh-CN" sz="2400" dirty="0">
                <a:latin typeface="Arial" pitchFamily="34" charset="0"/>
              </a:rPr>
              <a:t>, </a:t>
            </a:r>
            <a:r>
              <a:rPr lang="en-US" altLang="zh-CN" sz="2400" dirty="0">
                <a:latin typeface="Arial" pitchFamily="34" charset="0"/>
              </a:rPr>
              <a:t>Hyderabad, India 14 - 18 October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484601A1-5661-4E4B-8805-C95EC3B5B6B9}"/>
              </a:ext>
            </a:extLst>
          </p:cNvPr>
          <p:cNvGraphicFramePr>
            <a:graphicFrameLocks noGrp="1"/>
          </p:cNvGraphicFramePr>
          <p:nvPr>
            <p:extLst>
              <p:ext uri="{D42A27DB-BD31-4B8C-83A1-F6EECF244321}">
                <p14:modId xmlns:p14="http://schemas.microsoft.com/office/powerpoint/2010/main" val="1694839028"/>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B05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PM (not related)</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OAM (NRM) (to be provided) (Samsung)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FS_UAS_CH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10" name="Title 3">
            <a:extLst>
              <a:ext uri="{FF2B5EF4-FFF2-40B4-BE49-F238E27FC236}">
                <a16:creationId xmlns:a16="http://schemas.microsoft.com/office/drawing/2014/main" id="{0319C892-A58D-4127-A213-C9FDE9191EB2}"/>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030D44A9-ACBF-4437-A3AF-C7FBE5085C32}"/>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12" name="矩形 1">
            <a:extLst>
              <a:ext uri="{FF2B5EF4-FFF2-40B4-BE49-F238E27FC236}">
                <a16:creationId xmlns:a16="http://schemas.microsoft.com/office/drawing/2014/main" id="{F8A76DE7-CF59-43EA-BF9A-B9CF0EC85BCB}"/>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271F56D-48A2-4030-B04B-97B859242669}"/>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A70F932F-3087-4B51-AA93-F58AB12C6E51}"/>
              </a:ext>
            </a:extLst>
          </p:cNvPr>
          <p:cNvGraphicFramePr>
            <a:graphicFrameLocks noGrp="1"/>
          </p:cNvGraphicFramePr>
          <p:nvPr>
            <p:extLst>
              <p:ext uri="{D42A27DB-BD31-4B8C-83A1-F6EECF244321}">
                <p14:modId xmlns:p14="http://schemas.microsoft.com/office/powerpoint/2010/main" val="3333756457"/>
              </p:ext>
            </p:extLst>
          </p:nvPr>
        </p:nvGraphicFramePr>
        <p:xfrm>
          <a:off x="487679" y="852044"/>
          <a:ext cx="4365058" cy="529107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FS_AIML_MGT_Ph2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651ED9DD-CCE9-42E3-80DE-FDD6212B966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38040192-84DD-45F3-8C8E-E098BE8331F8}"/>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B06CCFD3-BF34-402C-93F7-C6A68398915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59B57DAA-0AD1-4E02-895F-17B810DC08A0}"/>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7ADF38CE-F4E3-4358-B560-EC34356E789D}"/>
              </a:ext>
            </a:extLst>
          </p:cNvPr>
          <p:cNvSpPr txBox="1"/>
          <p:nvPr/>
        </p:nvSpPr>
        <p:spPr>
          <a:xfrm>
            <a:off x="4950420" y="1166842"/>
            <a:ext cx="6887758"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928C24C2-975D-43A0-A1A1-E307C1FD90FF}"/>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354FC2EF-B784-4D14-9096-12E14DC776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2BBE2A99-2FDC-47D2-B7D4-6A7E98135F33}"/>
              </a:ext>
            </a:extLst>
          </p:cNvPr>
          <p:cNvGraphicFramePr>
            <a:graphicFrameLocks noGrp="1"/>
          </p:cNvGraphicFramePr>
          <p:nvPr>
            <p:extLst>
              <p:ext uri="{D42A27DB-BD31-4B8C-83A1-F6EECF244321}">
                <p14:modId xmlns:p14="http://schemas.microsoft.com/office/powerpoint/2010/main" val="3546178650"/>
              </p:ext>
            </p:extLst>
          </p:nvPr>
        </p:nvGraphicFramePr>
        <p:xfrm>
          <a:off x="224818" y="819151"/>
          <a:ext cx="11742363" cy="5580264"/>
        </p:xfrm>
        <a:graphic>
          <a:graphicData uri="http://schemas.openxmlformats.org/drawingml/2006/table">
            <a:tbl>
              <a:tblPr firstRow="1" bandRow="1"/>
              <a:tblGrid>
                <a:gridCol w="785064">
                  <a:extLst>
                    <a:ext uri="{9D8B030D-6E8A-4147-A177-3AD203B41FA5}">
                      <a16:colId xmlns:a16="http://schemas.microsoft.com/office/drawing/2014/main" val="4071695017"/>
                    </a:ext>
                  </a:extLst>
                </a:gridCol>
                <a:gridCol w="1148928">
                  <a:extLst>
                    <a:ext uri="{9D8B030D-6E8A-4147-A177-3AD203B41FA5}">
                      <a16:colId xmlns:a16="http://schemas.microsoft.com/office/drawing/2014/main" val="3614201570"/>
                    </a:ext>
                  </a:extLst>
                </a:gridCol>
                <a:gridCol w="1011558">
                  <a:extLst>
                    <a:ext uri="{9D8B030D-6E8A-4147-A177-3AD203B41FA5}">
                      <a16:colId xmlns:a16="http://schemas.microsoft.com/office/drawing/2014/main" val="3327203166"/>
                    </a:ext>
                  </a:extLst>
                </a:gridCol>
                <a:gridCol w="968550">
                  <a:extLst>
                    <a:ext uri="{9D8B030D-6E8A-4147-A177-3AD203B41FA5}">
                      <a16:colId xmlns:a16="http://schemas.microsoft.com/office/drawing/2014/main" val="3630350376"/>
                    </a:ext>
                  </a:extLst>
                </a:gridCol>
                <a:gridCol w="710470">
                  <a:extLst>
                    <a:ext uri="{9D8B030D-6E8A-4147-A177-3AD203B41FA5}">
                      <a16:colId xmlns:a16="http://schemas.microsoft.com/office/drawing/2014/main" val="3202688"/>
                    </a:ext>
                  </a:extLst>
                </a:gridCol>
                <a:gridCol w="710470">
                  <a:extLst>
                    <a:ext uri="{9D8B030D-6E8A-4147-A177-3AD203B41FA5}">
                      <a16:colId xmlns:a16="http://schemas.microsoft.com/office/drawing/2014/main" val="1560111670"/>
                    </a:ext>
                  </a:extLst>
                </a:gridCol>
                <a:gridCol w="710470">
                  <a:extLst>
                    <a:ext uri="{9D8B030D-6E8A-4147-A177-3AD203B41FA5}">
                      <a16:colId xmlns:a16="http://schemas.microsoft.com/office/drawing/2014/main" val="1913383577"/>
                    </a:ext>
                  </a:extLst>
                </a:gridCol>
                <a:gridCol w="691304">
                  <a:extLst>
                    <a:ext uri="{9D8B030D-6E8A-4147-A177-3AD203B41FA5}">
                      <a16:colId xmlns:a16="http://schemas.microsoft.com/office/drawing/2014/main" val="3584294532"/>
                    </a:ext>
                  </a:extLst>
                </a:gridCol>
                <a:gridCol w="919002">
                  <a:extLst>
                    <a:ext uri="{9D8B030D-6E8A-4147-A177-3AD203B41FA5}">
                      <a16:colId xmlns:a16="http://schemas.microsoft.com/office/drawing/2014/main" val="790597164"/>
                    </a:ext>
                  </a:extLst>
                </a:gridCol>
                <a:gridCol w="1332171">
                  <a:extLst>
                    <a:ext uri="{9D8B030D-6E8A-4147-A177-3AD203B41FA5}">
                      <a16:colId xmlns:a16="http://schemas.microsoft.com/office/drawing/2014/main" val="2567962841"/>
                    </a:ext>
                  </a:extLst>
                </a:gridCol>
                <a:gridCol w="924843">
                  <a:extLst>
                    <a:ext uri="{9D8B030D-6E8A-4147-A177-3AD203B41FA5}">
                      <a16:colId xmlns:a16="http://schemas.microsoft.com/office/drawing/2014/main" val="105663574"/>
                    </a:ext>
                  </a:extLst>
                </a:gridCol>
                <a:gridCol w="1829533">
                  <a:extLst>
                    <a:ext uri="{9D8B030D-6E8A-4147-A177-3AD203B41FA5}">
                      <a16:colId xmlns:a16="http://schemas.microsoft.com/office/drawing/2014/main" val="4221935209"/>
                    </a:ext>
                  </a:extLst>
                </a:gridCol>
              </a:tblGrid>
              <a:tr h="193096">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endParaRPr lang="en-US" altLang="zh-CN" sz="700" dirty="0">
                        <a:latin typeface="Calibri" panose="020F0502020204030204" pitchFamily="34" charset="0"/>
                        <a:cs typeface="Calibri" panose="020F0502020204030204" pitchFamily="34" charset="0"/>
                      </a:endParaRPr>
                    </a:p>
                    <a:p>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22.261-6.51 (</a:t>
                      </a:r>
                      <a:r>
                        <a:rPr lang="en-US" altLang="zh-CN" sz="700" dirty="0" err="1">
                          <a:highlight>
                            <a:srgbClr val="FFFF00"/>
                          </a:highlight>
                          <a:latin typeface="Calibri" panose="020F0502020204030204" pitchFamily="34" charset="0"/>
                          <a:cs typeface="Calibri" panose="020F0502020204030204" pitchFamily="34" charset="0"/>
                        </a:rPr>
                        <a:t>MonStra</a:t>
                      </a:r>
                      <a:r>
                        <a:rPr lang="en-US" altLang="zh-CN" sz="700" dirty="0">
                          <a:highlight>
                            <a:srgbClr val="FFFF00"/>
                          </a:highlight>
                          <a:latin typeface="Calibri" panose="020F0502020204030204" pitchFamily="34" charset="0"/>
                          <a:cs typeface="Calibri" panose="020F0502020204030204" pitchFamily="34" charset="0"/>
                        </a:rPr>
                        <a:t>) ??</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4233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341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29.222 (CAPIF)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9" name="TextBox 8">
            <a:extLst>
              <a:ext uri="{FF2B5EF4-FFF2-40B4-BE49-F238E27FC236}">
                <a16:creationId xmlns:a16="http://schemas.microsoft.com/office/drawing/2014/main" id="{88EF213A-7A1A-4FBB-AC5B-B06721534C52}"/>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F22E426-4220-4F24-93D0-F174B2CC0244}"/>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5F8ACF00-3C77-452E-B1FC-6C351ECC5F5C}"/>
              </a:ext>
            </a:extLst>
          </p:cNvPr>
          <p:cNvGraphicFramePr>
            <a:graphicFrameLocks noGrp="1"/>
          </p:cNvGraphicFramePr>
          <p:nvPr>
            <p:extLst>
              <p:ext uri="{D42A27DB-BD31-4B8C-83A1-F6EECF244321}">
                <p14:modId xmlns:p14="http://schemas.microsoft.com/office/powerpoint/2010/main" val="3018941628"/>
              </p:ext>
            </p:extLst>
          </p:nvPr>
        </p:nvGraphicFramePr>
        <p:xfrm>
          <a:off x="723088" y="944880"/>
          <a:ext cx="10745823" cy="509016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3EA0E5A7-84E0-4C8A-827B-1B8957FFC51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7DD8DB5-9117-4EA8-83B6-2510AE5D3E96}"/>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graphicFrame>
        <p:nvGraphicFramePr>
          <p:cNvPr id="6" name="Table 5">
            <a:extLst>
              <a:ext uri="{FF2B5EF4-FFF2-40B4-BE49-F238E27FC236}">
                <a16:creationId xmlns:a16="http://schemas.microsoft.com/office/drawing/2014/main" id="{669ACB32-EBB3-47AB-95EA-E9BB7191A8F6}"/>
              </a:ext>
            </a:extLst>
          </p:cNvPr>
          <p:cNvGraphicFramePr>
            <a:graphicFrameLocks noGrp="1"/>
          </p:cNvGraphicFramePr>
          <p:nvPr>
            <p:extLst>
              <p:ext uri="{D42A27DB-BD31-4B8C-83A1-F6EECF244321}">
                <p14:modId xmlns:p14="http://schemas.microsoft.com/office/powerpoint/2010/main" val="1722825619"/>
              </p:ext>
            </p:extLst>
          </p:nvPr>
        </p:nvGraphicFramePr>
        <p:xfrm>
          <a:off x="549876" y="1292531"/>
          <a:ext cx="9990437" cy="4931666"/>
        </p:xfrm>
        <a:graphic>
          <a:graphicData uri="http://schemas.openxmlformats.org/drawingml/2006/table">
            <a:tbl>
              <a:tblPr/>
              <a:tblGrid>
                <a:gridCol w="696348">
                  <a:extLst>
                    <a:ext uri="{9D8B030D-6E8A-4147-A177-3AD203B41FA5}">
                      <a16:colId xmlns:a16="http://schemas.microsoft.com/office/drawing/2014/main" val="51044629"/>
                    </a:ext>
                  </a:extLst>
                </a:gridCol>
                <a:gridCol w="4530559">
                  <a:extLst>
                    <a:ext uri="{9D8B030D-6E8A-4147-A177-3AD203B41FA5}">
                      <a16:colId xmlns:a16="http://schemas.microsoft.com/office/drawing/2014/main" val="900779179"/>
                    </a:ext>
                  </a:extLst>
                </a:gridCol>
                <a:gridCol w="1643449">
                  <a:extLst>
                    <a:ext uri="{9D8B030D-6E8A-4147-A177-3AD203B41FA5}">
                      <a16:colId xmlns:a16="http://schemas.microsoft.com/office/drawing/2014/main" val="4165154422"/>
                    </a:ext>
                  </a:extLst>
                </a:gridCol>
                <a:gridCol w="908222">
                  <a:extLst>
                    <a:ext uri="{9D8B030D-6E8A-4147-A177-3AD203B41FA5}">
                      <a16:colId xmlns:a16="http://schemas.microsoft.com/office/drawing/2014/main" val="316556017"/>
                    </a:ext>
                  </a:extLst>
                </a:gridCol>
                <a:gridCol w="2211859">
                  <a:extLst>
                    <a:ext uri="{9D8B030D-6E8A-4147-A177-3AD203B41FA5}">
                      <a16:colId xmlns:a16="http://schemas.microsoft.com/office/drawing/2014/main" val="928344470"/>
                    </a:ext>
                  </a:extLst>
                </a:gridCol>
              </a:tblGrid>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SP-230235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821598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Energy Efficiency as Service Criteria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EnergyServ</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SP-230520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CMCC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8601446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AI/ML Model Transfer Phase2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SP-220439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563714752"/>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it-IT"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AI/ML Model Transfer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AIML_MT_Ph2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SP-230514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Yang Xu,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3738263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SP-220085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00853544"/>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Ambient power-enabled Internet of Things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AmbientIoT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SP-231403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Xu, Weijie, OPPO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95991039"/>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satellite access -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SP-220679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10634155"/>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Satellite access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5GSAT_Ph3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SP-230516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Rapporteur: 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156384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SP-220353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6670613"/>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1000028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Localized Mobile Metaverse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Metaverse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SP-230509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Guttman, Erik, Samsung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9139356"/>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Supporting UE Mobility for XR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XRMobility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SP-230233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Xiaonan Shi, ChinaMobile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4114897"/>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Network Sharing Aspects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SP-220087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31490398"/>
                  </a:ext>
                </a:extLst>
              </a:tr>
              <a:tr h="86372">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Indirect Network Sharing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NetShare</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SP-230511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Wei, Qun, China Unicom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969929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960015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roaming value 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SP-220442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786230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Roaming Value-Added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RVAS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SP-230231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Peter Bleckert, Ericsson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89383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Non-Public Network (NPN) security considerations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SecNPN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SP-230523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46445753"/>
                  </a:ext>
                </a:extLst>
              </a:tr>
              <a:tr h="99643">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950003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SP-220717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43210678"/>
                  </a:ext>
                </a:extLst>
              </a:tr>
              <a:tr h="99643">
                <a:tc>
                  <a:txBody>
                    <a:bodyPr/>
                    <a:lstStyle/>
                    <a:p>
                      <a:pPr algn="ctr" fontAlgn="b"/>
                      <a:r>
                        <a:rPr lang="en-US" altLang="zh-CN"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1000026</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   Stage 1 of Integrated Sensing and Communication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Sensing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SP-230750</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de-DE"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Aleksiev, Vasil, Deutsche Telekom AG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56815307"/>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1 of) UAV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FS_UAV_Ph3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SP-220954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265968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1000032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Stage 1 of Uncrewed Aerial System Phase 3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UAS_Ph3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SP-230518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Pengtai Qin ,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60510671"/>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960018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Upper layer traffic steering, switching and split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SP-220445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Francesco Pica;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47674786"/>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1020031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Upper layer traffic steering and switching over dual 3GPP access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DualSteer</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SP-231412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Pica Francesco, Qualcomm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3182648"/>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1010022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Considering the Operational Needs of Service Hosting Environment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EdgeOpNeeds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SP-231037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0737494"/>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950007</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FRMCS Phase 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SP-220437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Patrick WIMART, UIC</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95570856"/>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1000031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FRMCS Phase 5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FRMCS_Ph5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SP-230512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Nikolopoulou, Vassiliki, UIC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8201324"/>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850044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Supporting of Railway Smart Station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FS_RAILSS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SP-190838</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Han, Andrew Min-gyu, Hansung University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4771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960020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Network of Service Robots with Ambient Intelligence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FS_SOBOT</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SP-220447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LEE, Ki-Dong, LG Electronics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1218300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SP-230236</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5008623"/>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Interconnect of SNPN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ISN</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SP-240194</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Thierry Bérisot, Novamint,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6914725"/>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990050</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Edge Computing for Industrial Scenarios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EDGINDUS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1"/>
                        </a:rPr>
                        <a:t>SP-230229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Bruno Tossou, Orange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88028264"/>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990049</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PS Data Off for IMS Data Channel Service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IMSDCDataOff</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2"/>
                        </a:rPr>
                        <a:t>SP-230227</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Yue Hu, China Mobile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65237682"/>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970044</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Multi-path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MultiRelay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3"/>
                        </a:rPr>
                        <a:t>SP-220943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Yuying Zhang,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85468087"/>
                  </a:ext>
                </a:extLst>
              </a:tr>
              <a:tr h="99643">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1000025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UE-to-UE multi-hop relay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UEMHopRelay</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4"/>
                        </a:rPr>
                        <a:t>SP-230521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Lipford, Mark, FirstNet Authority,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6200824"/>
                  </a:ext>
                </a:extLst>
              </a:tr>
              <a:tr h="163621">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970043</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Interworking of Non-3GPP Digital Terrestrial Broadcast Networks with 5GS Multicast Broadcast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DTT4MBS</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5"/>
                        </a:rPr>
                        <a:t>SP-220941</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Saha, Anindya, Saankhya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1806032"/>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970042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MPS for Messaging services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MPS4msg</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6"/>
                        </a:rPr>
                        <a:t>SP-220939</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Singh, Ray, Peraton Labs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07139"/>
                  </a:ext>
                </a:extLst>
              </a:tr>
              <a:tr h="86372">
                <a:tc>
                  <a:txBody>
                    <a:bodyPr/>
                    <a:lstStyle/>
                    <a:p>
                      <a:pPr algn="ctr" fontAlgn="b"/>
                      <a:r>
                        <a:rPr lang="en-US" altLang="zh-CN" sz="8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970041</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Minimization of Service Interruption During Core Network Failure Phase 2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MINT_Ph2</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7"/>
                        </a:rPr>
                        <a:t>SP-220992</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Yinglin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6490549"/>
                  </a:ext>
                </a:extLst>
              </a:tr>
              <a:tr h="86372">
                <a:tc>
                  <a:txBody>
                    <a:bodyPr/>
                    <a:lstStyle/>
                    <a:p>
                      <a:pPr algn="ctr" fontAlgn="b"/>
                      <a:r>
                        <a:rPr lang="en-US" altLang="zh-CN" sz="8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980108</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Measurement Data Collection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MeasureData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8"/>
                        </a:rPr>
                        <a:t>SP-221263</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Yingjun Zhou, ZTE Corporation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4845450"/>
                  </a:ext>
                </a:extLst>
              </a:tr>
              <a:tr h="86372">
                <a:tc>
                  <a:txBody>
                    <a:bodyPr/>
                    <a:lstStyle/>
                    <a:p>
                      <a:pPr algn="ctr" fontAlgn="b"/>
                      <a:r>
                        <a:rPr lang="en-US" altLang="zh-CN"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1010025</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Local traffic routing for multi-access UE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LTR_MA</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9"/>
                        </a:rPr>
                        <a:t>SP-231035</a:t>
                      </a:r>
                      <a:endParaRPr lang="en-US" sz="8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8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Yinglin</a:t>
                      </a:r>
                      <a:r>
                        <a:rPr lang="en-US" sz="8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Chen, China Telecom </a:t>
                      </a:r>
                    </a:p>
                  </a:txBody>
                  <a:tcPr marL="2594" marR="2594" marT="2594"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1338429"/>
                  </a:ext>
                </a:extLst>
              </a:tr>
            </a:tbl>
          </a:graphicData>
        </a:graphic>
      </p:graphicFrame>
      <p:sp>
        <p:nvSpPr>
          <p:cNvPr id="7" name="TextBox 6">
            <a:extLst>
              <a:ext uri="{FF2B5EF4-FFF2-40B4-BE49-F238E27FC236}">
                <a16:creationId xmlns:a16="http://schemas.microsoft.com/office/drawing/2014/main" id="{86703AB0-52DF-4639-AD2C-32B4C398575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(38 topics with 8 topics potentially related to SA5)</a:t>
            </a:r>
            <a:endParaRPr lang="zh-CN" altLang="en-US" sz="1400" b="1" dirty="0">
              <a:solidFill>
                <a:srgbClr val="FF0000"/>
              </a:solidFill>
            </a:endParaRPr>
          </a:p>
        </p:txBody>
      </p:sp>
      <p:sp>
        <p:nvSpPr>
          <p:cNvPr id="8" name="内容占位符 2">
            <a:extLst>
              <a:ext uri="{FF2B5EF4-FFF2-40B4-BE49-F238E27FC236}">
                <a16:creationId xmlns:a16="http://schemas.microsoft.com/office/drawing/2014/main" id="{6401AA2E-A404-4B97-A501-10D665910741}"/>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9" name="Rectangle 8">
            <a:extLst>
              <a:ext uri="{FF2B5EF4-FFF2-40B4-BE49-F238E27FC236}">
                <a16:creationId xmlns:a16="http://schemas.microsoft.com/office/drawing/2014/main" id="{CFF4861C-A45D-4639-BCFC-3CBAD8BFCE11}"/>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10" name="Rectangle 9">
            <a:extLst>
              <a:ext uri="{FF2B5EF4-FFF2-40B4-BE49-F238E27FC236}">
                <a16:creationId xmlns:a16="http://schemas.microsoft.com/office/drawing/2014/main" id="{0FA58EDA-C62A-40BC-A770-C78EE36873FD}"/>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19033959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9" name="TextBox 8">
            <a:extLst>
              <a:ext uri="{FF2B5EF4-FFF2-40B4-BE49-F238E27FC236}">
                <a16:creationId xmlns:a16="http://schemas.microsoft.com/office/drawing/2014/main" id="{59BFAFAE-A9C3-4B54-B621-2E1369A17D61}"/>
              </a:ext>
            </a:extLst>
          </p:cNvPr>
          <p:cNvSpPr txBox="1"/>
          <p:nvPr/>
        </p:nvSpPr>
        <p:spPr>
          <a:xfrm>
            <a:off x="238898" y="984754"/>
            <a:ext cx="9335746" cy="523220"/>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SA2 (29 topics with 8 topics potentially related to SA5 OAM and CH, and 4 topics related to CH, 2 topics related to OAM )</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5F367380-D898-42EF-81E8-B884E9BA7B00}"/>
              </a:ext>
            </a:extLst>
          </p:cNvPr>
          <p:cNvGraphicFramePr>
            <a:graphicFrameLocks noGrp="1"/>
          </p:cNvGraphicFramePr>
          <p:nvPr>
            <p:extLst>
              <p:ext uri="{D42A27DB-BD31-4B8C-83A1-F6EECF244321}">
                <p14:modId xmlns:p14="http://schemas.microsoft.com/office/powerpoint/2010/main" val="510458503"/>
              </p:ext>
            </p:extLst>
          </p:nvPr>
        </p:nvGraphicFramePr>
        <p:xfrm>
          <a:off x="313038" y="1585517"/>
          <a:ext cx="11565923" cy="4356475"/>
        </p:xfrm>
        <a:graphic>
          <a:graphicData uri="http://schemas.openxmlformats.org/drawingml/2006/table">
            <a:tbl>
              <a:tblPr/>
              <a:tblGrid>
                <a:gridCol w="527221">
                  <a:extLst>
                    <a:ext uri="{9D8B030D-6E8A-4147-A177-3AD203B41FA5}">
                      <a16:colId xmlns:a16="http://schemas.microsoft.com/office/drawing/2014/main" val="1153317183"/>
                    </a:ext>
                  </a:extLst>
                </a:gridCol>
                <a:gridCol w="5134233">
                  <a:extLst>
                    <a:ext uri="{9D8B030D-6E8A-4147-A177-3AD203B41FA5}">
                      <a16:colId xmlns:a16="http://schemas.microsoft.com/office/drawing/2014/main" val="4139008188"/>
                    </a:ext>
                  </a:extLst>
                </a:gridCol>
                <a:gridCol w="1340708">
                  <a:extLst>
                    <a:ext uri="{9D8B030D-6E8A-4147-A177-3AD203B41FA5}">
                      <a16:colId xmlns:a16="http://schemas.microsoft.com/office/drawing/2014/main" val="3060222614"/>
                    </a:ext>
                  </a:extLst>
                </a:gridCol>
                <a:gridCol w="518984">
                  <a:extLst>
                    <a:ext uri="{9D8B030D-6E8A-4147-A177-3AD203B41FA5}">
                      <a16:colId xmlns:a16="http://schemas.microsoft.com/office/drawing/2014/main" val="2726942601"/>
                    </a:ext>
                  </a:extLst>
                </a:gridCol>
                <a:gridCol w="778475">
                  <a:extLst>
                    <a:ext uri="{9D8B030D-6E8A-4147-A177-3AD203B41FA5}">
                      <a16:colId xmlns:a16="http://schemas.microsoft.com/office/drawing/2014/main" val="315140677"/>
                    </a:ext>
                  </a:extLst>
                </a:gridCol>
                <a:gridCol w="3266302">
                  <a:extLst>
                    <a:ext uri="{9D8B030D-6E8A-4147-A177-3AD203B41FA5}">
                      <a16:colId xmlns:a16="http://schemas.microsoft.com/office/drawing/2014/main" val="2771750681"/>
                    </a:ext>
                  </a:extLst>
                </a:gridCol>
              </a:tblGrid>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1010029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Energy Efficiency and Energy Saving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FS_EnergySys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SP-231391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Jungshin Park (Samsung)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35577604"/>
                  </a:ext>
                </a:extLst>
              </a:tr>
              <a:tr h="74768">
                <a:tc>
                  <a:txBody>
                    <a:bodyPr/>
                    <a:lstStyle/>
                    <a:p>
                      <a:pPr algn="r" fontAlgn="b"/>
                      <a:r>
                        <a:rPr lang="en-US" altLang="zh-CN" sz="900" b="1"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1020068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Core Network Enhanced Support for Artificial Intelligence (AI)/Machine Learning (ML)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FS_AIML_CN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SP-231800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Xiaobo Wu, vivo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8526273"/>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Architecture support of Ambient power-enabled Internet of Things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72AF2F"/>
                          </a:solidFill>
                          <a:effectLst/>
                          <a:latin typeface="Arial" panose="020B0604020202020204" pitchFamily="34" charset="0"/>
                          <a:ea typeface="等线" panose="02010600030101010101" pitchFamily="2" charset="-122"/>
                          <a:cs typeface="Arial" panose="020B0604020202020204" pitchFamily="34" charset="0"/>
                        </a:rPr>
                        <a:t>FS_AmbientIoT</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Runze Zhou (Huawei)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51065489"/>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1010033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Study on Integration of satellite components in the 5G architecture Phase 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72AF2F"/>
                          </a:solidFill>
                          <a:effectLst/>
                          <a:latin typeface="Arial" panose="020B0604020202020204" pitchFamily="34" charset="0"/>
                          <a:ea typeface="等线" panose="02010600030101010101" pitchFamily="2" charset="-122"/>
                          <a:cs typeface="Arial" panose="020B0604020202020204" pitchFamily="34" charset="0"/>
                        </a:rPr>
                        <a:t>FS_5GSAT_Ph3_ARCH</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SP-231199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Jean-Yves Fine (Thales)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022888"/>
                  </a:ext>
                </a:extLst>
              </a:tr>
              <a:tr h="146475">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Extended Reality and Media service (XRM)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FS_XRM_Ph2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SP-231671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Devaki Chandramouli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43191440"/>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1030011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   (Stage 2 of) Indirect Network Sharing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TEI19_NetShare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SP-240117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Xing, Tianqi, China Unicom,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8947279"/>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Architecture support of roaming value-added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TEI19_RVAS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SP-240119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Qian Chen,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29867458"/>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ProSe support in NPN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TEI19_ProSe_NPN</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SP-240122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Walter Dees, Philips International B.V.,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5995517"/>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On-demand broadcast of GNSS assistance data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TEI19_OBGAD</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SP-240116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99401967"/>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Minimize the Number of Policy Associations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TEI19_MINPA</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SP-240118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Ericsson, Belen Pancorbo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97816973"/>
                  </a:ext>
                </a:extLst>
              </a:tr>
              <a:tr h="117541">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Spending Limits for UE Policies in Roaming scenario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TEI19_SLUPiR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SP-240120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Baniel, Uriuri dot baniel at oracle dot 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277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Enhancing Parameter Provisioning with static UE IP address and UP security policy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TEI19_IP_SP_EXP</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SP-240121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49091539"/>
                  </a:ext>
                </a:extLst>
              </a:tr>
              <a:tr h="233274">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Multiple Location Procedure for Emergency LCS Routing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TEI19_MLR4RTR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SP-240123</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Simon Cai (Nokia Shanghai-Bell)Simon&lt;dot&gt;Ca&lt;at&gt; nokia&lt;dash&gt;sbell&lt;dot&gt;com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59392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1030018</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Roaming traffic offloading via session breakout in HPLMN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TEI19_HSBO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SP-240124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Hyesung Kim, Samsung,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52800181"/>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1030019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Deferred 5GC-MT-LR Procedure for Periodic Location Events based NRPPa Periodic Measurement Reports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TEI19_DLPMR</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SP-240125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Richard, Batorfi,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384734"/>
                  </a:ext>
                </a:extLst>
              </a:tr>
              <a:tr h="7476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5GS enhancement on QoS monitoring enhancement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TEI19_QME</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SP-240126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Aihua Li,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568145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Subscription control for reference time distribution in EPS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TEI19_TIME_SUB_EPS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SP-240127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Sebastian Speicher,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03431036"/>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1030022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Providing per-subscriber VLAN instructions from UDM and DN-AAA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TEI19_VLANSUB</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SP-240128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Stefan Rommer, Ericsson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5490278"/>
                  </a:ext>
                </a:extLst>
              </a:tr>
              <a:tr h="88608">
                <a:tc>
                  <a:txBody>
                    <a:bodyPr/>
                    <a:lstStyle/>
                    <a:p>
                      <a:pPr algn="r" fontAlgn="b"/>
                      <a:r>
                        <a:rPr lang="en-US" altLang="zh-CN"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1030023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cs typeface="Arial" panose="020B0604020202020204" pitchFamily="34" charset="0"/>
                        </a:rPr>
                        <a:t>NF discovery and selection by target PLMN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TEI19_TPlmnNfSel</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SP-240129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Thomas Belling, Nokia,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95999329"/>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1020069</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(Stage 2 of) Phase 3 for UAS, UAV and UAM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SP-231801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LaeYoung Kim (LG Electronics)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31580688"/>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Study on Multi-Access (</a:t>
                      </a:r>
                      <a:r>
                        <a:rPr lang="en-US" sz="900" b="0" i="0" u="none" strike="noStrike" dirty="0" err="1">
                          <a:solidFill>
                            <a:srgbClr val="00B050"/>
                          </a:solidFill>
                          <a:effectLst/>
                          <a:latin typeface="Arial" panose="020B0604020202020204" pitchFamily="34" charset="0"/>
                          <a:ea typeface="等线" panose="02010600030101010101" pitchFamily="2" charset="-122"/>
                          <a:cs typeface="Arial" panose="020B0604020202020204" pitchFamily="34" charset="0"/>
                        </a:rPr>
                        <a:t>DualSteer</a:t>
                      </a:r>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 and ATSSS_Ph4)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FS_MASSS</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SP-231802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Krisztian Kiss (Apple)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4530284"/>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1020004</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Enhancement of support for Edge Computing in 5G Core network -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FS_eEDGE_5GC_Ph3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Changhong Shan (Intel)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86961950"/>
                  </a:ext>
                </a:extLst>
              </a:tr>
              <a:tr h="8860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System aspects of 5G NR Femto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FS_5G_Femto</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pl-PL"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Malla Reddy Sama (NTT DOCOMO)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51086285"/>
                  </a:ext>
                </a:extLst>
              </a:tr>
              <a:tr h="7476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1020066</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Proximity-based Services in 5GS Phase 3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FS_5G_ProSe_Ph3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Hugh Shieh (AT&amp;T)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1522976"/>
                  </a:ext>
                </a:extLst>
              </a:tr>
              <a:tr h="117541">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1020067</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Vehicle Mounted Relays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FS_VMR_Ph2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SP-231799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Primary Rapporteur: Hong Cheng (Qualcomm)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95476784"/>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1020063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User Identities and Authentication Architecture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FS_UIA_ARC</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35%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SP-231804</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Michael Starsinic, Interdigital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54479301"/>
                  </a:ext>
                </a:extLst>
              </a:tr>
              <a:tr h="74768">
                <a:tc>
                  <a:txBody>
                    <a:bodyPr/>
                    <a:lstStyle/>
                    <a:p>
                      <a:pPr algn="r" fontAlgn="b"/>
                      <a:r>
                        <a:rPr lang="en-US" altLang="zh-CN"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1020003</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50"/>
                          </a:solidFill>
                          <a:effectLst/>
                          <a:latin typeface="Arial" panose="020B0604020202020204" pitchFamily="34" charset="0"/>
                          <a:ea typeface="等线" panose="02010600030101010101" pitchFamily="2" charset="-122"/>
                          <a:cs typeface="Arial" panose="020B0604020202020204" pitchFamily="34" charset="0"/>
                        </a:rPr>
                        <a:t>Study on UPF enhancement for Exposure And SBA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50"/>
                          </a:solidFill>
                          <a:effectLst/>
                          <a:latin typeface="Arial" panose="020B0604020202020204" pitchFamily="34" charset="0"/>
                          <a:ea typeface="等线" panose="02010600030101010101" pitchFamily="2" charset="-122"/>
                          <a:cs typeface="Arial" panose="020B0604020202020204" pitchFamily="34" charset="0"/>
                        </a:rPr>
                        <a:t>FS_UPEAS_Ph2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8"/>
                        </a:rPr>
                        <a:t>SP-231795</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Zhu Jinguo, ZTE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95139844"/>
                  </a:ext>
                </a:extLst>
              </a:tr>
              <a:tr h="88608">
                <a:tc>
                  <a:txBody>
                    <a:bodyPr/>
                    <a:lstStyle/>
                    <a:p>
                      <a:pPr algn="r" fontAlgn="b"/>
                      <a:r>
                        <a:rPr lang="en-US" altLang="zh-CN"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1010030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accent6"/>
                          </a:solidFill>
                          <a:effectLst/>
                          <a:latin typeface="Arial" panose="020B0604020202020204" pitchFamily="34" charset="0"/>
                          <a:ea typeface="等线" panose="02010600030101010101" pitchFamily="2" charset="-122"/>
                          <a:cs typeface="Arial" panose="020B0604020202020204" pitchFamily="34" charset="0"/>
                        </a:rPr>
                        <a:t>Study on system architecture for next generation real time communication services phase 2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accent6"/>
                          </a:solidFill>
                          <a:effectLst/>
                          <a:latin typeface="Arial" panose="020B0604020202020204" pitchFamily="34" charset="0"/>
                          <a:ea typeface="等线" panose="02010600030101010101" pitchFamily="2" charset="-122"/>
                          <a:cs typeface="Arial" panose="020B0604020202020204" pitchFamily="34" charset="0"/>
                        </a:rPr>
                        <a:t>FS_NG_RTC_Ph2</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45%</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9"/>
                        </a:rPr>
                        <a:t>SP-231196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Yi Jiang (China Mobile)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4766475"/>
                  </a:ext>
                </a:extLst>
              </a:tr>
              <a:tr h="88608">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1010031</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MPS for IMS Messaging and SMS services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FS_MPS4msg</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90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70%</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0"/>
                        </a:rPr>
                        <a:t>SP-231197</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Robert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Streijl</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en-US" sz="90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Peraton</a:t>
                      </a:r>
                      <a:r>
                        <a:rPr lang="en-US" sz="9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Labs) </a:t>
                      </a:r>
                    </a:p>
                  </a:txBody>
                  <a:tcPr marL="3400" marR="3400" marT="340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7369277"/>
                  </a:ext>
                </a:extLst>
              </a:tr>
            </a:tbl>
          </a:graphicData>
        </a:graphic>
      </p:graphicFrame>
    </p:spTree>
    <p:extLst>
      <p:ext uri="{BB962C8B-B14F-4D97-AF65-F5344CB8AC3E}">
        <p14:creationId xmlns:p14="http://schemas.microsoft.com/office/powerpoint/2010/main" val="295469376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TextBox 9">
            <a:extLst>
              <a:ext uri="{FF2B5EF4-FFF2-40B4-BE49-F238E27FC236}">
                <a16:creationId xmlns:a16="http://schemas.microsoft.com/office/drawing/2014/main" id="{7E7C88FE-0FF8-4538-BDAD-46709E47092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(26 topics with 1 topics potentially related to SA5 OAM)</a:t>
            </a:r>
            <a:endParaRPr lang="zh-CN" altLang="en-US" sz="1400" dirty="0"/>
          </a:p>
        </p:txBody>
      </p:sp>
      <p:sp>
        <p:nvSpPr>
          <p:cNvPr id="12" name="Rectangle 11">
            <a:extLst>
              <a:ext uri="{FF2B5EF4-FFF2-40B4-BE49-F238E27FC236}">
                <a16:creationId xmlns:a16="http://schemas.microsoft.com/office/drawing/2014/main" id="{98FD2E84-21BB-48D6-9B7B-933E4C5D6CDF}"/>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4" name="Rectangle 13">
            <a:extLst>
              <a:ext uri="{FF2B5EF4-FFF2-40B4-BE49-F238E27FC236}">
                <a16:creationId xmlns:a16="http://schemas.microsoft.com/office/drawing/2014/main" id="{F2274177-5DEF-48AC-878C-3B8116456CD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2" name="Table 1">
            <a:extLst>
              <a:ext uri="{FF2B5EF4-FFF2-40B4-BE49-F238E27FC236}">
                <a16:creationId xmlns:a16="http://schemas.microsoft.com/office/drawing/2014/main" id="{E5F2202A-CA62-4A34-8B75-749D76E1162B}"/>
              </a:ext>
            </a:extLst>
          </p:cNvPr>
          <p:cNvGraphicFramePr>
            <a:graphicFrameLocks noGrp="1"/>
          </p:cNvGraphicFramePr>
          <p:nvPr>
            <p:extLst>
              <p:ext uri="{D42A27DB-BD31-4B8C-83A1-F6EECF244321}">
                <p14:modId xmlns:p14="http://schemas.microsoft.com/office/powerpoint/2010/main" val="2303521712"/>
              </p:ext>
            </p:extLst>
          </p:nvPr>
        </p:nvGraphicFramePr>
        <p:xfrm>
          <a:off x="200590" y="1306071"/>
          <a:ext cx="11854249" cy="4670834"/>
        </p:xfrm>
        <a:graphic>
          <a:graphicData uri="http://schemas.openxmlformats.org/drawingml/2006/table">
            <a:tbl>
              <a:tblPr/>
              <a:tblGrid>
                <a:gridCol w="638433">
                  <a:extLst>
                    <a:ext uri="{9D8B030D-6E8A-4147-A177-3AD203B41FA5}">
                      <a16:colId xmlns:a16="http://schemas.microsoft.com/office/drawing/2014/main" val="1734726508"/>
                    </a:ext>
                  </a:extLst>
                </a:gridCol>
                <a:gridCol w="5585254">
                  <a:extLst>
                    <a:ext uri="{9D8B030D-6E8A-4147-A177-3AD203B41FA5}">
                      <a16:colId xmlns:a16="http://schemas.microsoft.com/office/drawing/2014/main" val="1591728352"/>
                    </a:ext>
                  </a:extLst>
                </a:gridCol>
                <a:gridCol w="1721708">
                  <a:extLst>
                    <a:ext uri="{9D8B030D-6E8A-4147-A177-3AD203B41FA5}">
                      <a16:colId xmlns:a16="http://schemas.microsoft.com/office/drawing/2014/main" val="1031370403"/>
                    </a:ext>
                  </a:extLst>
                </a:gridCol>
                <a:gridCol w="543698">
                  <a:extLst>
                    <a:ext uri="{9D8B030D-6E8A-4147-A177-3AD203B41FA5}">
                      <a16:colId xmlns:a16="http://schemas.microsoft.com/office/drawing/2014/main" val="1707197919"/>
                    </a:ext>
                  </a:extLst>
                </a:gridCol>
                <a:gridCol w="823783">
                  <a:extLst>
                    <a:ext uri="{9D8B030D-6E8A-4147-A177-3AD203B41FA5}">
                      <a16:colId xmlns:a16="http://schemas.microsoft.com/office/drawing/2014/main" val="1823184436"/>
                    </a:ext>
                  </a:extLst>
                </a:gridCol>
                <a:gridCol w="2541373">
                  <a:extLst>
                    <a:ext uri="{9D8B030D-6E8A-4147-A177-3AD203B41FA5}">
                      <a16:colId xmlns:a16="http://schemas.microsoft.com/office/drawing/2014/main" val="2440010159"/>
                    </a:ext>
                  </a:extLst>
                </a:gridCol>
              </a:tblGrid>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energy saving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FS_EE_5G_SEC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SP-240244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2687806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Core Network Enhanced Support for AIML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FS_AIML_SEC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SP-240241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0484977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 of Ambient IoT Services in 5G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FS_AIOT_Sec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SP-240237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8382132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Satellite Access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FS_5GSAT_Ph3_SEC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SP-231790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Zhou Wei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4069484"/>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1030039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Study on security aspects of 5G Mobile Metaverse services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FS_Metaverse_Sec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SP-240245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2597427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for PLMN hosting a NPN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PLMNNPN_SEC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SP-231786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Jun Shen</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9230430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   UAS security enhancements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FS_UAS3_Sec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SP-240239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8689381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for Multi-Access (</a:t>
                      </a:r>
                      <a:r>
                        <a:rPr lang="en-US" sz="1050" b="0" i="0" u="none" strike="noStrike" dirty="0" err="1">
                          <a:solidFill>
                            <a:schemeClr val="tx1"/>
                          </a:solidFill>
                          <a:effectLst/>
                          <a:latin typeface="Arial" panose="020B0604020202020204" pitchFamily="34" charset="0"/>
                          <a:ea typeface="等线" panose="02010600030101010101" pitchFamily="2" charset="-122"/>
                          <a:cs typeface="Arial" panose="020B0604020202020204" pitchFamily="34" charset="0"/>
                        </a:rPr>
                        <a:t>DualSteer</a:t>
                      </a:r>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 + ATSSS Ph-4)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FS_MASSS_Sec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SP-240243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94560682"/>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of Support for Edge Computing in 5GC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FS_EDGE_Ph3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SP-240242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754796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5G NR Femto Document for: Approval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FS_5G_Femto_Sec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SP-240234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TBD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38045084"/>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Enhancement for Proximity Based Services in 5GS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FS_5G_ProSe_Ph3_SEC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SP-240240</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23327790"/>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security aspects of User Identities and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FS_UIA_Sec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SP-240238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27238768"/>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1030030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aspects for MSGin5G Service Phase 3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5GMARCH_SEC_Ph3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SP-240236</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7Work item leadership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80972356"/>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1030029</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Security Assurance Specification for maintenance of 5G features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SCAS_5G_Maint</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SP-240235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zh-CN" alt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40177072"/>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1010010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Unified Data Repository (UDR)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SCAS_5G_UDR</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SP-230864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Andreas, Joerg, BSI Germany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8941775"/>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5G Security Assurance Specification (SCAS) for the Short Message Service Function (SMSF)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SCAS_5G_SMSF</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SP-231158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Manjesh K. Hanawal, IIT Bombay</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2106069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1010012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256-bit security Algorithms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256_Algo</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8"/>
                        </a:rPr>
                        <a:t>SP-231159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Orkopoulos, Stawros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14968848"/>
                  </a:ext>
                </a:extLst>
              </a:tr>
              <a:tr h="118359">
                <a:tc>
                  <a:txBody>
                    <a:bodyPr/>
                    <a:lstStyle/>
                    <a:p>
                      <a:pPr algn="r" fontAlgn="b"/>
                      <a:r>
                        <a:rPr lang="en-US" altLang="zh-CN"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1020036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Addition of Milenage-256 algorithm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Milenage_256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9"/>
                        </a:rPr>
                        <a:t>SP-231792</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Mireille Pauliac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52852035"/>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1020041</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chemeClr val="tx1"/>
                          </a:solidFill>
                          <a:effectLst/>
                          <a:latin typeface="Arial" panose="020B0604020202020204" pitchFamily="34" charset="0"/>
                          <a:ea typeface="等线" panose="02010600030101010101" pitchFamily="2" charset="-122"/>
                          <a:cs typeface="Arial" panose="020B0604020202020204" pitchFamily="34" charset="0"/>
                        </a:rPr>
                        <a:t>Study on enabling a cryptographic algorithm transition to 256-bits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FS_CAT256</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0"/>
                        </a:rPr>
                        <a:t>SP-231788</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Yuto Nakano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9100215"/>
                  </a:ext>
                </a:extLst>
              </a:tr>
              <a:tr h="118359">
                <a:tc>
                  <a:txBody>
                    <a:bodyPr/>
                    <a:lstStyle/>
                    <a:p>
                      <a:pPr algn="r" fontAlgn="b"/>
                      <a:r>
                        <a:rPr lang="en-US" altLang="zh-CN"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1020034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B0F0"/>
                          </a:solidFill>
                          <a:effectLst/>
                          <a:latin typeface="Arial" panose="020B0604020202020204" pitchFamily="34" charset="0"/>
                          <a:ea typeface="等线" panose="02010600030101010101" pitchFamily="2" charset="-122"/>
                          <a:cs typeface="Arial" panose="020B0604020202020204" pitchFamily="34" charset="0"/>
                        </a:rPr>
                        <a:t>Study on enablers for Zero Trust Security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FS_eZTS</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1"/>
                        </a:rPr>
                        <a:t>SP-231784</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Sheeba Backia Mary Baskaran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63092775"/>
                  </a:ext>
                </a:extLst>
              </a:tr>
              <a:tr h="141656">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Mission critical security enhancements for release 19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MCXSec4</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2"/>
                        </a:rPr>
                        <a:t>SP-231783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Woodward, Tim, Motorola Solutions, Inc.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72879646"/>
                  </a:ext>
                </a:extLst>
              </a:tr>
              <a:tr h="232801">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1020038</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the security support for the Next Generation Real Time Communication services phase 2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FS_NG_RTC_SEC_Ph2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17%</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3"/>
                        </a:rPr>
                        <a:t>SP-231785</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Vlasios Tsiatsis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3486832"/>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of ACME for Automated Certificate Management in SBA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FS_ACME_SBA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15%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4"/>
                        </a:rPr>
                        <a:t>SP-231787</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Charles Eckel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62274661"/>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1020042</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3GPP profiles for cryptographic algorithms and security protocols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CryptoSP</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5"/>
                        </a:rPr>
                        <a:t>SP-231793</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Mohsin Khan 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01399354"/>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1020043</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Study on mitigations against bidding down attacks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FS_MiBiDA</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20%</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6"/>
                        </a:rPr>
                        <a:t>SP-231789</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Noamen Ben Henda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69339137"/>
                  </a:ext>
                </a:extLst>
              </a:tr>
              <a:tr h="118359">
                <a:tc>
                  <a:txBody>
                    <a:bodyPr/>
                    <a:lstStyle/>
                    <a:p>
                      <a:pPr algn="r" fontAlgn="b"/>
                      <a:r>
                        <a:rPr lang="en-US" altLang="zh-CN"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1020045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chemeClr val="tx1"/>
                          </a:solidFill>
                          <a:effectLst/>
                          <a:latin typeface="Arial" panose="020B0604020202020204" pitchFamily="34" charset="0"/>
                          <a:ea typeface="等线" panose="02010600030101010101" pitchFamily="2" charset="-122"/>
                          <a:cs typeface="Arial" panose="020B0604020202020204" pitchFamily="34" charset="0"/>
                        </a:rPr>
                        <a:t>Security for mobility over non-3GPP access to avoid full primary authentication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FS_Non3GPPMob_Sec</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r" fontAlgn="b"/>
                      <a:r>
                        <a:rPr lang="en-US" altLang="zh-CN" sz="1050" b="0"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25%</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7"/>
                        </a:rPr>
                        <a:t>SP-231791</a:t>
                      </a:r>
                      <a:endParaRPr lang="en-US" sz="105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Saurabh </a:t>
                      </a:r>
                      <a:r>
                        <a:rPr lang="en-US" sz="1050" b="0" i="0" u="none" strike="noStrike" dirty="0" err="1">
                          <a:solidFill>
                            <a:srgbClr val="000000"/>
                          </a:solidFill>
                          <a:effectLst/>
                          <a:latin typeface="Arial" panose="020B0604020202020204" pitchFamily="34" charset="0"/>
                          <a:ea typeface="等线" panose="02010600030101010101" pitchFamily="2" charset="-122"/>
                          <a:cs typeface="Arial" panose="020B0604020202020204" pitchFamily="34" charset="0"/>
                        </a:rPr>
                        <a:t>Khare</a:t>
                      </a:r>
                      <a:r>
                        <a:rPr lang="en-US" sz="105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 Nokia </a:t>
                      </a:r>
                    </a:p>
                  </a:txBody>
                  <a:tcPr marL="5737" marR="5737" marT="5737"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66038006"/>
                  </a:ext>
                </a:extLst>
              </a:tr>
            </a:tbl>
          </a:graphicData>
        </a:graphic>
      </p:graphicFrame>
    </p:spTree>
    <p:extLst>
      <p:ext uri="{BB962C8B-B14F-4D97-AF65-F5344CB8AC3E}">
        <p14:creationId xmlns:p14="http://schemas.microsoft.com/office/powerpoint/2010/main" val="22831971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9" name="TextBox 8">
            <a:extLst>
              <a:ext uri="{FF2B5EF4-FFF2-40B4-BE49-F238E27FC236}">
                <a16:creationId xmlns:a16="http://schemas.microsoft.com/office/drawing/2014/main" id="{59BFAFAE-A9C3-4B54-B621-2E1369A17D61}"/>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(16 topics with 9 topics potentially related to SA5 OAM)</a:t>
            </a:r>
            <a:endParaRPr lang="zh-CN" altLang="en-US" dirty="0"/>
          </a:p>
        </p:txBody>
      </p:sp>
      <p:graphicFrame>
        <p:nvGraphicFramePr>
          <p:cNvPr id="6" name="Table 5">
            <a:extLst>
              <a:ext uri="{FF2B5EF4-FFF2-40B4-BE49-F238E27FC236}">
                <a16:creationId xmlns:a16="http://schemas.microsoft.com/office/drawing/2014/main" id="{52AD083D-7384-4DD6-8C2F-59D10E062AD6}"/>
              </a:ext>
            </a:extLst>
          </p:cNvPr>
          <p:cNvGraphicFramePr>
            <a:graphicFrameLocks noGrp="1"/>
          </p:cNvGraphicFramePr>
          <p:nvPr>
            <p:extLst>
              <p:ext uri="{D42A27DB-BD31-4B8C-83A1-F6EECF244321}">
                <p14:modId xmlns:p14="http://schemas.microsoft.com/office/powerpoint/2010/main" val="2216929557"/>
              </p:ext>
            </p:extLst>
          </p:nvPr>
        </p:nvGraphicFramePr>
        <p:xfrm>
          <a:off x="1286472" y="1656425"/>
          <a:ext cx="9495607" cy="3596640"/>
        </p:xfrm>
        <a:graphic>
          <a:graphicData uri="http://schemas.openxmlformats.org/drawingml/2006/table">
            <a:tbl>
              <a:tblPr/>
              <a:tblGrid>
                <a:gridCol w="707119">
                  <a:extLst>
                    <a:ext uri="{9D8B030D-6E8A-4147-A177-3AD203B41FA5}">
                      <a16:colId xmlns:a16="http://schemas.microsoft.com/office/drawing/2014/main" val="684522377"/>
                    </a:ext>
                  </a:extLst>
                </a:gridCol>
                <a:gridCol w="4675650">
                  <a:extLst>
                    <a:ext uri="{9D8B030D-6E8A-4147-A177-3AD203B41FA5}">
                      <a16:colId xmlns:a16="http://schemas.microsoft.com/office/drawing/2014/main" val="979505726"/>
                    </a:ext>
                  </a:extLst>
                </a:gridCol>
                <a:gridCol w="1370946">
                  <a:extLst>
                    <a:ext uri="{9D8B030D-6E8A-4147-A177-3AD203B41FA5}">
                      <a16:colId xmlns:a16="http://schemas.microsoft.com/office/drawing/2014/main" val="4135437487"/>
                    </a:ext>
                  </a:extLst>
                </a:gridCol>
                <a:gridCol w="1370946">
                  <a:extLst>
                    <a:ext uri="{9D8B030D-6E8A-4147-A177-3AD203B41FA5}">
                      <a16:colId xmlns:a16="http://schemas.microsoft.com/office/drawing/2014/main" val="3143927761"/>
                    </a:ext>
                  </a:extLst>
                </a:gridCol>
                <a:gridCol w="1370946">
                  <a:extLst>
                    <a:ext uri="{9D8B030D-6E8A-4147-A177-3AD203B41FA5}">
                      <a16:colId xmlns:a16="http://schemas.microsoft.com/office/drawing/2014/main" val="2240897520"/>
                    </a:ext>
                  </a:extLst>
                </a:gridCol>
              </a:tblGrid>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Study on application layer support for AI/ML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FS_AIMLAPP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SP-231182</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Pateromichelakis, Emmanouil (Manos)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090482157"/>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Satellite access enabled 5G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FS_5GSAT_Ph3_App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SP-231738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Basavaraj (Basu) Pattan,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9377669"/>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1020052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B0F0"/>
                          </a:solidFill>
                          <a:effectLst/>
                          <a:latin typeface="Arial" panose="020B0604020202020204" pitchFamily="34" charset="0"/>
                          <a:ea typeface="等线" panose="02010600030101010101" pitchFamily="2" charset="-122"/>
                        </a:rPr>
                        <a:t>   Study on application enablement for Localized Mobile Metaverse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FS_Metaverse_App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SP-231806</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Shah, Sapan,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36048479"/>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Study on Application enabler for XR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FS_XRApp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SP-2315739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Zheng, Shaowen, 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9064537"/>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1020054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Study on Sensing application enabler for vertical applications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FS_SensingAPP</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SP-231579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Yanmei Yang,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54514632"/>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   Application Architecture for UAS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UASAPP_Ph3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SP-230991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Monrad, Atle, InterDigital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731240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Service aspects for supporting the </a:t>
                      </a:r>
                      <a:r>
                        <a:rPr lang="en-US" sz="900" b="0" i="0" u="none" strike="noStrike" dirty="0" err="1">
                          <a:solidFill>
                            <a:srgbClr val="00B0F0"/>
                          </a:solidFill>
                          <a:effectLst/>
                          <a:latin typeface="Arial" panose="020B0604020202020204" pitchFamily="34" charset="0"/>
                          <a:ea typeface="等线" panose="02010600030101010101" pitchFamily="2" charset="-122"/>
                        </a:rPr>
                        <a:t>eMMTel</a:t>
                      </a:r>
                      <a:r>
                        <a:rPr lang="en-US" sz="900" b="0" i="0" u="none" strike="noStrike" dirty="0">
                          <a:solidFill>
                            <a:srgbClr val="00B0F0"/>
                          </a:solidFill>
                          <a:effectLst/>
                          <a:latin typeface="Arial" panose="020B0604020202020204" pitchFamily="34" charset="0"/>
                          <a:ea typeface="等线" panose="02010600030101010101" pitchFamily="2" charset="-122"/>
                        </a:rPr>
                        <a:t> service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FS_eMMTelAPP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SP-230779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0317408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enhanced application layer support for location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err="1">
                          <a:solidFill>
                            <a:srgbClr val="00B0F0"/>
                          </a:solidFill>
                          <a:effectLst/>
                          <a:latin typeface="Arial" panose="020B0604020202020204" pitchFamily="34" charset="0"/>
                          <a:ea typeface="等线" panose="02010600030101010101" pitchFamily="2" charset="-122"/>
                        </a:rPr>
                        <a:t>FS_eLSAPP</a:t>
                      </a:r>
                      <a:endParaRPr lang="en-US" sz="9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SP-230778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Liping Wu, CATT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885884274"/>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Sharing of administrative configuration between interconnected MC service systems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MCShAC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SP-230692</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andreas.flander@bdbos.bund.de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02672832"/>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5GMSG Service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5GMARCH_Ph3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SP-230781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Liu, Yue, China Mobile,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06373875"/>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1000038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Railways specific Enhancements to Mission Critical Services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enh4FRMCS</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SP-230780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Oettl, Martin,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72814900"/>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1000039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Enhanced Mission Critical Architecture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enhMC</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SP-230988</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Negalaguli, Harish, Motorola Solutions,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71645551"/>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SEAL DD (Data Delivery) Phase 2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chemeClr val="tx1"/>
                          </a:solidFill>
                          <a:effectLst/>
                          <a:latin typeface="Arial" panose="020B0604020202020204" pitchFamily="34" charset="0"/>
                          <a:ea typeface="等线" panose="02010600030101010101" pitchFamily="2" charset="-122"/>
                        </a:rPr>
                        <a:t>SEALDD_Ph2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SP-230989</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Cuili Ge, 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47443051"/>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1010007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Architecture for enabling Edge Applications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EDGEAPP_Ph3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SP-231160</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Hyesung Kim, 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2373115"/>
                  </a:ext>
                </a:extLst>
              </a:tr>
              <a:tr h="190500">
                <a:tc>
                  <a:txBody>
                    <a:bodyPr/>
                    <a:lstStyle/>
                    <a:p>
                      <a:pPr algn="ctr" fontAlgn="b"/>
                      <a:r>
                        <a:rPr lang="en-US" altLang="zh-CN" sz="900" b="0" i="0" u="none" strike="noStrike" dirty="0">
                          <a:solidFill>
                            <a:schemeClr val="tx1"/>
                          </a:solidFill>
                          <a:effectLst/>
                          <a:latin typeface="Arial" panose="020B0604020202020204" pitchFamily="34" charset="0"/>
                          <a:ea typeface="等线" panose="02010600030101010101" pitchFamily="2" charset="-122"/>
                        </a:rPr>
                        <a:t>1010009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Guidelines for CAPIF Usage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chemeClr val="tx1"/>
                          </a:solidFill>
                          <a:effectLst/>
                          <a:latin typeface="Arial" panose="020B0604020202020204" pitchFamily="34" charset="0"/>
                          <a:ea typeface="等线" panose="02010600030101010101" pitchFamily="2" charset="-122"/>
                        </a:rPr>
                        <a:t>CAPIF_EXT</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SP-231161</a:t>
                      </a:r>
                      <a:endParaRPr lang="en-US" sz="9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a:solidFill>
                            <a:srgbClr val="000000"/>
                          </a:solidFill>
                          <a:effectLst/>
                          <a:latin typeface="Arial" panose="020B0604020202020204" pitchFamily="34" charset="0"/>
                          <a:ea typeface="等线" panose="02010600030101010101" pitchFamily="2" charset="-122"/>
                        </a:rPr>
                        <a:t>Junpei Uoshima, 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1130826"/>
                  </a:ext>
                </a:extLst>
              </a:tr>
              <a:tr h="190500">
                <a:tc>
                  <a:txBody>
                    <a:bodyPr/>
                    <a:lstStyle/>
                    <a:p>
                      <a:pPr algn="ctr" fontAlgn="b"/>
                      <a:r>
                        <a:rPr lang="en-US" altLang="zh-CN" sz="900" b="0" i="0" u="none" strike="noStrike" dirty="0">
                          <a:solidFill>
                            <a:srgbClr val="00B0F0"/>
                          </a:solidFill>
                          <a:effectLst/>
                          <a:latin typeface="Arial" panose="020B0604020202020204" pitchFamily="34" charset="0"/>
                          <a:ea typeface="等线" panose="02010600030101010101" pitchFamily="2" charset="-122"/>
                        </a:rPr>
                        <a:t>1020062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Study on CAPIF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B0F0"/>
                          </a:solidFill>
                          <a:effectLst/>
                          <a:latin typeface="Arial" panose="020B0604020202020204" pitchFamily="34" charset="0"/>
                          <a:ea typeface="等线" panose="02010600030101010101" pitchFamily="2" charset="-122"/>
                        </a:rPr>
                        <a:t>FS_CAPIF_Ph3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SP-231741</a:t>
                      </a:r>
                      <a:endParaRPr lang="en-US" sz="9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900" b="0" i="0" u="none" strike="noStrike" dirty="0">
                          <a:solidFill>
                            <a:srgbClr val="000000"/>
                          </a:solidFill>
                          <a:effectLst/>
                          <a:latin typeface="Arial" panose="020B0604020202020204" pitchFamily="34" charset="0"/>
                          <a:ea typeface="等线" panose="02010600030101010101" pitchFamily="2" charset="-122"/>
                        </a:rPr>
                        <a:t>Preciado Rojas, Diego, 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30505524"/>
                  </a:ext>
                </a:extLst>
              </a:tr>
            </a:tbl>
          </a:graphicData>
        </a:graphic>
      </p:graphicFrame>
      <p:sp>
        <p:nvSpPr>
          <p:cNvPr id="13" name="Rectangle 12">
            <a:extLst>
              <a:ext uri="{FF2B5EF4-FFF2-40B4-BE49-F238E27FC236}">
                <a16:creationId xmlns:a16="http://schemas.microsoft.com/office/drawing/2014/main" id="{AD4C8DB2-9AB2-4E4B-83E9-10346490C692}"/>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2" name="内容占位符 2">
            <a:extLst>
              <a:ext uri="{FF2B5EF4-FFF2-40B4-BE49-F238E27FC236}">
                <a16:creationId xmlns:a16="http://schemas.microsoft.com/office/drawing/2014/main" id="{9BB85944-6B58-46E3-AC67-98F9FBD9DA6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0" name="Rectangle 9">
            <a:extLst>
              <a:ext uri="{FF2B5EF4-FFF2-40B4-BE49-F238E27FC236}">
                <a16:creationId xmlns:a16="http://schemas.microsoft.com/office/drawing/2014/main" id="{8F6195C4-665F-44C4-9E3D-D7BEB81FC53B}"/>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387186390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0" y="149531"/>
            <a:ext cx="9811339" cy="1143000"/>
          </a:xfrm>
        </p:spPr>
        <p:txBody>
          <a:bodyPr/>
          <a:lstStyle/>
          <a:p>
            <a:r>
              <a:rPr lang="en-US" dirty="0"/>
              <a:t>Rel-19 </a:t>
            </a:r>
            <a:r>
              <a:rPr lang="en-US" altLang="zh-CN" dirty="0"/>
              <a:t>work </a:t>
            </a:r>
            <a:r>
              <a:rPr lang="en-US" dirty="0"/>
              <a:t>progress in RAN1/2/3 groups</a:t>
            </a:r>
          </a:p>
        </p:txBody>
      </p:sp>
      <p:graphicFrame>
        <p:nvGraphicFramePr>
          <p:cNvPr id="15" name="Table 14">
            <a:extLst>
              <a:ext uri="{FF2B5EF4-FFF2-40B4-BE49-F238E27FC236}">
                <a16:creationId xmlns:a16="http://schemas.microsoft.com/office/drawing/2014/main" id="{E99AC01A-1E98-4DEA-9668-26E67A8396F8}"/>
              </a:ext>
            </a:extLst>
          </p:cNvPr>
          <p:cNvGraphicFramePr>
            <a:graphicFrameLocks noGrp="1"/>
          </p:cNvGraphicFramePr>
          <p:nvPr>
            <p:extLst>
              <p:ext uri="{D42A27DB-BD31-4B8C-83A1-F6EECF244321}">
                <p14:modId xmlns:p14="http://schemas.microsoft.com/office/powerpoint/2010/main" val="2386931587"/>
              </p:ext>
            </p:extLst>
          </p:nvPr>
        </p:nvGraphicFramePr>
        <p:xfrm>
          <a:off x="1013255" y="1464922"/>
          <a:ext cx="9474539" cy="1600200"/>
        </p:xfrm>
        <a:graphic>
          <a:graphicData uri="http://schemas.openxmlformats.org/drawingml/2006/table">
            <a:tbl>
              <a:tblPr/>
              <a:tblGrid>
                <a:gridCol w="604298">
                  <a:extLst>
                    <a:ext uri="{9D8B030D-6E8A-4147-A177-3AD203B41FA5}">
                      <a16:colId xmlns:a16="http://schemas.microsoft.com/office/drawing/2014/main" val="1562381738"/>
                    </a:ext>
                  </a:extLst>
                </a:gridCol>
                <a:gridCol w="5138643">
                  <a:extLst>
                    <a:ext uri="{9D8B030D-6E8A-4147-A177-3AD203B41FA5}">
                      <a16:colId xmlns:a16="http://schemas.microsoft.com/office/drawing/2014/main" val="1538484020"/>
                    </a:ext>
                  </a:extLst>
                </a:gridCol>
                <a:gridCol w="1802328">
                  <a:extLst>
                    <a:ext uri="{9D8B030D-6E8A-4147-A177-3AD203B41FA5}">
                      <a16:colId xmlns:a16="http://schemas.microsoft.com/office/drawing/2014/main" val="2508494982"/>
                    </a:ext>
                  </a:extLst>
                </a:gridCol>
                <a:gridCol w="935340">
                  <a:extLst>
                    <a:ext uri="{9D8B030D-6E8A-4147-A177-3AD203B41FA5}">
                      <a16:colId xmlns:a16="http://schemas.microsoft.com/office/drawing/2014/main" val="1085604628"/>
                    </a:ext>
                  </a:extLst>
                </a:gridCol>
                <a:gridCol w="993930">
                  <a:extLst>
                    <a:ext uri="{9D8B030D-6E8A-4147-A177-3AD203B41FA5}">
                      <a16:colId xmlns:a16="http://schemas.microsoft.com/office/drawing/2014/main" val="1561594373"/>
                    </a:ext>
                  </a:extLst>
                </a:gridCol>
              </a:tblGrid>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Enhancements of Network energy savings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Netw_Energy_NR_enh</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2"/>
                        </a:rPr>
                        <a:t>RP-234065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Ericsson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2377521"/>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Low-power wake-up signal and receiver for NR (LP-WUS/WUR)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NR_LPWUS-Core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3"/>
                        </a:rPr>
                        <a:t>RP-234056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vivo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88928276"/>
                  </a:ext>
                </a:extLst>
              </a:tr>
              <a:tr h="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   Core part: Artificial Intelligence (AI)/Machine Learning (ML) for NR air interface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NR_AIML_air</a:t>
                      </a:r>
                      <a:r>
                        <a:rPr lang="en-US" sz="1000" b="0" i="0" u="none" strike="noStrike" dirty="0">
                          <a:solidFill>
                            <a:srgbClr val="00B0F0"/>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4"/>
                        </a:rPr>
                        <a:t>RP-234039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Qualcomm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5317005"/>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solutions for Ambient IoT (Internet of Things)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FS_Ambient_IoT_solutions</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5"/>
                        </a:rPr>
                        <a:t>RP-234058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CMCC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16394284"/>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for Integrated Sensing And Communication (ISAC)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FS_Sensing_NR</a:t>
                      </a:r>
                      <a:endParaRPr lang="en-US" sz="1000" b="0"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6"/>
                        </a:rPr>
                        <a:t>RP-234069</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Xiaomi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4176963"/>
                  </a:ext>
                </a:extLst>
              </a:tr>
              <a:tr h="61826">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channel modelling enhancements for 7-24GHz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FS_NR_7_24GHz_CHmod</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7"/>
                        </a:rPr>
                        <a:t>RP-234018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Intel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63935099"/>
                  </a:ext>
                </a:extLst>
              </a:tr>
              <a:tr h="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NR_MIMO_Ph5</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4540368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1021089</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NR MIMO Phase 5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NR_MIMO_Ph5-Core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8"/>
                        </a:rPr>
                        <a:t>RP-234007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Samsung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20578040"/>
                  </a:ext>
                </a:extLst>
              </a:tr>
              <a:tr h="39459">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err="1">
                          <a:solidFill>
                            <a:schemeClr val="tx1"/>
                          </a:solidFill>
                          <a:effectLst/>
                          <a:latin typeface="Arial" panose="020B0604020202020204" pitchFamily="34" charset="0"/>
                          <a:ea typeface="等线" panose="02010600030101010101" pitchFamily="2" charset="-122"/>
                        </a:rPr>
                        <a:t>NR_duplex_evo</a:t>
                      </a:r>
                      <a:endParaRPr lang="en-US" sz="1000" b="1" i="0" u="none" strike="noStrike" dirty="0">
                        <a:solidFill>
                          <a:schemeClr val="tx1"/>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11075409"/>
                  </a:ext>
                </a:extLst>
              </a:tr>
              <a:tr h="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1021090</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Evolution of NR duplex operation: Sub-band full duplex (SBFD)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chemeClr val="tx1"/>
                          </a:solidFill>
                          <a:effectLst/>
                          <a:latin typeface="Arial" panose="020B0604020202020204" pitchFamily="34" charset="0"/>
                          <a:ea typeface="等线" panose="02010600030101010101" pitchFamily="2" charset="-122"/>
                        </a:rPr>
                        <a:t>NR_duplex_evo</a:t>
                      </a:r>
                      <a:r>
                        <a:rPr lang="en-US" sz="1000" b="0" i="0" u="none" strike="noStrike" dirty="0">
                          <a:solidFill>
                            <a:schemeClr val="tx1"/>
                          </a:solidFill>
                          <a:effectLst/>
                          <a:latin typeface="Arial" panose="020B0604020202020204" pitchFamily="34" charset="0"/>
                          <a:ea typeface="等线" panose="02010600030101010101" pitchFamily="2" charset="-122"/>
                        </a:rPr>
                        <a:t>-Core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9"/>
                        </a:rPr>
                        <a:t>RP-234035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Huawei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52573749"/>
                  </a:ext>
                </a:extLst>
              </a:tr>
            </a:tbl>
          </a:graphicData>
        </a:graphic>
      </p:graphicFrame>
      <p:sp>
        <p:nvSpPr>
          <p:cNvPr id="16" name="TextBox 15">
            <a:extLst>
              <a:ext uri="{FF2B5EF4-FFF2-40B4-BE49-F238E27FC236}">
                <a16:creationId xmlns:a16="http://schemas.microsoft.com/office/drawing/2014/main" id="{654D4F90-B25E-4AB4-9ED8-BDE12517B400}"/>
              </a:ext>
            </a:extLst>
          </p:cNvPr>
          <p:cNvSpPr txBox="1"/>
          <p:nvPr/>
        </p:nvSpPr>
        <p:spPr>
          <a:xfrm>
            <a:off x="2504303" y="1185858"/>
            <a:ext cx="5926583"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RAN1 (8 topics with 1 topic potentially related to SA5 OAM) </a:t>
            </a:r>
            <a:endParaRPr lang="zh-CN" altLang="en-US" dirty="0"/>
          </a:p>
        </p:txBody>
      </p:sp>
      <p:graphicFrame>
        <p:nvGraphicFramePr>
          <p:cNvPr id="17" name="Table 16">
            <a:extLst>
              <a:ext uri="{FF2B5EF4-FFF2-40B4-BE49-F238E27FC236}">
                <a16:creationId xmlns:a16="http://schemas.microsoft.com/office/drawing/2014/main" id="{65492214-9011-4485-91F5-7C246EDCC31D}"/>
              </a:ext>
            </a:extLst>
          </p:cNvPr>
          <p:cNvGraphicFramePr>
            <a:graphicFrameLocks noGrp="1"/>
          </p:cNvGraphicFramePr>
          <p:nvPr>
            <p:extLst>
              <p:ext uri="{D42A27DB-BD31-4B8C-83A1-F6EECF244321}">
                <p14:modId xmlns:p14="http://schemas.microsoft.com/office/powerpoint/2010/main" val="4078647578"/>
              </p:ext>
            </p:extLst>
          </p:nvPr>
        </p:nvGraphicFramePr>
        <p:xfrm>
          <a:off x="1013254" y="3368204"/>
          <a:ext cx="9474539" cy="1145483"/>
        </p:xfrm>
        <a:graphic>
          <a:graphicData uri="http://schemas.openxmlformats.org/drawingml/2006/table">
            <a:tbl>
              <a:tblPr/>
              <a:tblGrid>
                <a:gridCol w="620493">
                  <a:extLst>
                    <a:ext uri="{9D8B030D-6E8A-4147-A177-3AD203B41FA5}">
                      <a16:colId xmlns:a16="http://schemas.microsoft.com/office/drawing/2014/main" val="1222451112"/>
                    </a:ext>
                  </a:extLst>
                </a:gridCol>
                <a:gridCol w="5169921">
                  <a:extLst>
                    <a:ext uri="{9D8B030D-6E8A-4147-A177-3AD203B41FA5}">
                      <a16:colId xmlns:a16="http://schemas.microsoft.com/office/drawing/2014/main" val="3551641308"/>
                    </a:ext>
                  </a:extLst>
                </a:gridCol>
                <a:gridCol w="1758931">
                  <a:extLst>
                    <a:ext uri="{9D8B030D-6E8A-4147-A177-3AD203B41FA5}">
                      <a16:colId xmlns:a16="http://schemas.microsoft.com/office/drawing/2014/main" val="625912146"/>
                    </a:ext>
                  </a:extLst>
                </a:gridCol>
                <a:gridCol w="962597">
                  <a:extLst>
                    <a:ext uri="{9D8B030D-6E8A-4147-A177-3AD203B41FA5}">
                      <a16:colId xmlns:a16="http://schemas.microsoft.com/office/drawing/2014/main" val="2301752114"/>
                    </a:ext>
                  </a:extLst>
                </a:gridCol>
                <a:gridCol w="962597">
                  <a:extLst>
                    <a:ext uri="{9D8B030D-6E8A-4147-A177-3AD203B41FA5}">
                      <a16:colId xmlns:a16="http://schemas.microsoft.com/office/drawing/2014/main" val="2678646497"/>
                    </a:ext>
                  </a:extLst>
                </a:gridCol>
              </a:tblGrid>
              <a:tr h="192983">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B0F0"/>
                          </a:solidFill>
                          <a:effectLst/>
                          <a:latin typeface="Arial" panose="020B0604020202020204" pitchFamily="34" charset="0"/>
                          <a:ea typeface="等线" panose="02010600030101010101" pitchFamily="2" charset="-122"/>
                        </a:rPr>
                        <a:t>Study on Artificial Intelligence (AI)/Machine Learning (ML) for mobility in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FS_NR_AIML_Mob</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0"/>
                        </a:rPr>
                        <a:t>RP-234055</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Oppo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316932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1021097</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1"/>
                        </a:rPr>
                        <a:t>RP-234078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Thales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08263499"/>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1021096</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Non-Terrestrial Networks (NTN) for Internet of Things (IoT)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IoT_NTN_Ph3-Core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2"/>
                        </a:rPr>
                        <a:t>RP-234077</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Arial" panose="020B0604020202020204" pitchFamily="34" charset="0"/>
                          <a:ea typeface="等线" panose="02010600030101010101" pitchFamily="2" charset="-122"/>
                        </a:rPr>
                        <a:t>Mediatek</a:t>
                      </a:r>
                      <a:r>
                        <a:rPr lang="en-US" sz="1000" b="0" i="0" u="none" strike="noStrike" dirty="0">
                          <a:solidFill>
                            <a:srgbClr val="000000"/>
                          </a:solidFill>
                          <a:effectLst/>
                          <a:latin typeface="Arial" panose="020B0604020202020204" pitchFamily="34" charset="0"/>
                          <a:ea typeface="等线" panose="02010600030101010101" pitchFamily="2" charset="-122"/>
                        </a:rPr>
                        <a:t>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21721720"/>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1021098</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   Core part: XR (eXtended Reality) for NR Phase 3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NR_XR_Ph3-Core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3"/>
                        </a:rPr>
                        <a:t>RP-234080</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Arial" panose="020B0604020202020204" pitchFamily="34" charset="0"/>
                          <a:ea typeface="等线" panose="02010600030101010101" pitchFamily="2" charset="-122"/>
                        </a:rPr>
                        <a:t>Nokia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343500"/>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NR_Mob_Ph4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2469181"/>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1021091</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   Core part: NR mobility enhancements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NR_Mob_Ph4-Core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4"/>
                        </a:rPr>
                        <a:t>RP-234036</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rPr>
                        <a:t>Apple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047353953"/>
                  </a:ext>
                </a:extLst>
              </a:tr>
            </a:tbl>
          </a:graphicData>
        </a:graphic>
      </p:graphicFrame>
      <p:graphicFrame>
        <p:nvGraphicFramePr>
          <p:cNvPr id="18" name="Table 17">
            <a:extLst>
              <a:ext uri="{FF2B5EF4-FFF2-40B4-BE49-F238E27FC236}">
                <a16:creationId xmlns:a16="http://schemas.microsoft.com/office/drawing/2014/main" id="{40418C01-DD33-48C9-8833-BC5712B33CE9}"/>
              </a:ext>
            </a:extLst>
          </p:cNvPr>
          <p:cNvGraphicFramePr>
            <a:graphicFrameLocks noGrp="1"/>
          </p:cNvGraphicFramePr>
          <p:nvPr>
            <p:extLst>
              <p:ext uri="{D42A27DB-BD31-4B8C-83A1-F6EECF244321}">
                <p14:modId xmlns:p14="http://schemas.microsoft.com/office/powerpoint/2010/main" val="2853772702"/>
              </p:ext>
            </p:extLst>
          </p:nvPr>
        </p:nvGraphicFramePr>
        <p:xfrm>
          <a:off x="1013254" y="4877565"/>
          <a:ext cx="9474539" cy="1005840"/>
        </p:xfrm>
        <a:graphic>
          <a:graphicData uri="http://schemas.openxmlformats.org/drawingml/2006/table">
            <a:tbl>
              <a:tblPr/>
              <a:tblGrid>
                <a:gridCol w="524331">
                  <a:extLst>
                    <a:ext uri="{9D8B030D-6E8A-4147-A177-3AD203B41FA5}">
                      <a16:colId xmlns:a16="http://schemas.microsoft.com/office/drawing/2014/main" val="661023141"/>
                    </a:ext>
                  </a:extLst>
                </a:gridCol>
                <a:gridCol w="5260899">
                  <a:extLst>
                    <a:ext uri="{9D8B030D-6E8A-4147-A177-3AD203B41FA5}">
                      <a16:colId xmlns:a16="http://schemas.microsoft.com/office/drawing/2014/main" val="2158643881"/>
                    </a:ext>
                  </a:extLst>
                </a:gridCol>
                <a:gridCol w="1768502">
                  <a:extLst>
                    <a:ext uri="{9D8B030D-6E8A-4147-A177-3AD203B41FA5}">
                      <a16:colId xmlns:a16="http://schemas.microsoft.com/office/drawing/2014/main" val="2762736235"/>
                    </a:ext>
                  </a:extLst>
                </a:gridCol>
                <a:gridCol w="964637">
                  <a:extLst>
                    <a:ext uri="{9D8B030D-6E8A-4147-A177-3AD203B41FA5}">
                      <a16:colId xmlns:a16="http://schemas.microsoft.com/office/drawing/2014/main" val="1994074316"/>
                    </a:ext>
                  </a:extLst>
                </a:gridCol>
                <a:gridCol w="956170">
                  <a:extLst>
                    <a:ext uri="{9D8B030D-6E8A-4147-A177-3AD203B41FA5}">
                      <a16:colId xmlns:a16="http://schemas.microsoft.com/office/drawing/2014/main" val="3402160496"/>
                    </a:ext>
                  </a:extLst>
                </a:gridCol>
              </a:tblGrid>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1020083</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Study on enhancements for Artificial Intelligence (AI)/Machine Learning (ML) for NG-RAN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err="1">
                          <a:solidFill>
                            <a:srgbClr val="00B0F0"/>
                          </a:solidFill>
                          <a:effectLst/>
                          <a:latin typeface="Arial" panose="020B0604020202020204" pitchFamily="34" charset="0"/>
                          <a:ea typeface="等线" panose="02010600030101010101" pitchFamily="2" charset="-122"/>
                        </a:rPr>
                        <a:t>FS_NR_AIML_NGRAN_enh</a:t>
                      </a:r>
                      <a:endParaRPr lang="en-US" sz="1000" b="0" i="0" u="none" strike="noStrike" dirty="0">
                        <a:solidFill>
                          <a:srgbClr val="00B0F0"/>
                        </a:solidFill>
                        <a:effectLst/>
                        <a:latin typeface="Arial" panose="020B0604020202020204" pitchFamily="34" charset="0"/>
                        <a:ea typeface="等线" panose="02010600030101010101" pitchFamily="2" charset="-122"/>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5"/>
                        </a:rPr>
                        <a:t>RP-234054</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ZTE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081309044"/>
                  </a:ext>
                </a:extLst>
              </a:tr>
              <a:tr h="190500">
                <a:tc>
                  <a:txBody>
                    <a:bodyPr/>
                    <a:lstStyle/>
                    <a:p>
                      <a:pPr algn="ctr" fontAlgn="b"/>
                      <a:r>
                        <a:rPr lang="en-US" altLang="zh-CN" sz="1000" b="0" i="0" u="none" strike="noStrike" dirty="0">
                          <a:solidFill>
                            <a:schemeClr val="tx1"/>
                          </a:solidFill>
                          <a:effectLst/>
                          <a:latin typeface="Arial" panose="020B0604020202020204" pitchFamily="34" charset="0"/>
                          <a:ea typeface="等线" panose="02010600030101010101" pitchFamily="2" charset="-122"/>
                        </a:rPr>
                        <a:t>1020082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a:solidFill>
                            <a:schemeClr val="tx1"/>
                          </a:solidFill>
                          <a:effectLst/>
                          <a:latin typeface="Arial" panose="020B0604020202020204" pitchFamily="34" charset="0"/>
                          <a:ea typeface="等线" panose="02010600030101010101" pitchFamily="2" charset="-122"/>
                        </a:rPr>
                        <a:t>Study on additional topological enhancements for NR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chemeClr val="tx1"/>
                          </a:solidFill>
                          <a:effectLst/>
                          <a:latin typeface="Arial" panose="020B0604020202020204" pitchFamily="34" charset="0"/>
                          <a:ea typeface="等线" panose="02010600030101010101" pitchFamily="2" charset="-122"/>
                        </a:rPr>
                        <a:t>FS_NR_WAB_5GFemto</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6"/>
                        </a:rPr>
                        <a:t>RP-234041</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NTT DOCOMO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9100983"/>
                  </a:ext>
                </a:extLst>
              </a:tr>
              <a:tr h="190500">
                <a:tc>
                  <a:txBody>
                    <a:bodyPr/>
                    <a:lstStyle/>
                    <a:p>
                      <a:pPr algn="ctr" fontAlgn="b"/>
                      <a:r>
                        <a:rPr lang="en-US" altLang="zh-CN" sz="1000" b="1" i="0" u="none" strike="noStrike" dirty="0">
                          <a:solidFill>
                            <a:schemeClr val="tx1"/>
                          </a:solidFill>
                          <a:effectLst/>
                          <a:latin typeface="Arial" panose="020B0604020202020204" pitchFamily="34" charset="0"/>
                          <a:ea typeface="等线" panose="02010600030101010101" pitchFamily="2" charset="-122"/>
                        </a:rPr>
                        <a:t>1020092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chemeClr val="tx1"/>
                          </a:solidFill>
                          <a:effectLst/>
                          <a:latin typeface="Arial" panose="020B0604020202020204" pitchFamily="34" charset="0"/>
                          <a:ea typeface="等线" panose="02010600030101010101" pitchFamily="2" charset="-122"/>
                        </a:rPr>
                        <a:t>Data collection for SON (Self-Organising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dirty="0">
                          <a:solidFill>
                            <a:schemeClr val="tx1"/>
                          </a:solidFill>
                          <a:effectLst/>
                          <a:latin typeface="Arial" panose="020B0604020202020204" pitchFamily="34" charset="0"/>
                          <a:ea typeface="等线" panose="02010600030101010101" pitchFamily="2" charset="-122"/>
                        </a:rPr>
                        <a:t>NR_ENDC_SON_MDT_Ph4</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2724440"/>
                  </a:ext>
                </a:extLst>
              </a:tr>
              <a:tr h="190500">
                <a:tc>
                  <a:txBody>
                    <a:bodyPr/>
                    <a:lstStyle/>
                    <a:p>
                      <a:pPr algn="ctr" fontAlgn="b"/>
                      <a:r>
                        <a:rPr lang="en-US" altLang="zh-CN" sz="1000" b="0" i="0" u="none" strike="noStrike" dirty="0">
                          <a:solidFill>
                            <a:srgbClr val="00B0F0"/>
                          </a:solidFill>
                          <a:effectLst/>
                          <a:latin typeface="Arial" panose="020B0604020202020204" pitchFamily="34" charset="0"/>
                          <a:ea typeface="等线" panose="02010600030101010101" pitchFamily="2" charset="-122"/>
                        </a:rPr>
                        <a:t>1021092</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B0F0"/>
                          </a:solidFill>
                          <a:effectLst/>
                          <a:latin typeface="Arial" panose="020B0604020202020204" pitchFamily="34" charset="0"/>
                          <a:ea typeface="等线" panose="02010600030101010101" pitchFamily="2" charset="-122"/>
                        </a:rPr>
                        <a:t>   Core part: Data collection for SON (Self-</a:t>
                      </a:r>
                      <a:r>
                        <a:rPr lang="en-US" sz="1000" b="0" i="0" u="none" strike="noStrike" dirty="0" err="1">
                          <a:solidFill>
                            <a:srgbClr val="00B0F0"/>
                          </a:solidFill>
                          <a:effectLst/>
                          <a:latin typeface="Arial" panose="020B0604020202020204" pitchFamily="34" charset="0"/>
                          <a:ea typeface="等线" panose="02010600030101010101" pitchFamily="2" charset="-122"/>
                        </a:rPr>
                        <a:t>Organising</a:t>
                      </a:r>
                      <a:r>
                        <a:rPr lang="en-US" sz="1000" b="0" i="0" u="none" strike="noStrike" dirty="0">
                          <a:solidFill>
                            <a:srgbClr val="00B0F0"/>
                          </a:solidFill>
                          <a:effectLst/>
                          <a:latin typeface="Arial" panose="020B0604020202020204" pitchFamily="34" charset="0"/>
                          <a:ea typeface="等线" panose="02010600030101010101" pitchFamily="2" charset="-122"/>
                        </a:rPr>
                        <a:t> Networks)/MDT (Minimization of Drive Tests) in NR standalone and MR-DC (Multi-Radio Dual Connectivity) Phase 4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fr-FR" sz="1000" b="0" i="0" u="none" strike="noStrike" dirty="0">
                          <a:solidFill>
                            <a:srgbClr val="00B0F0"/>
                          </a:solidFill>
                          <a:effectLst/>
                          <a:latin typeface="Arial" panose="020B0604020202020204" pitchFamily="34" charset="0"/>
                          <a:ea typeface="等线" panose="02010600030101010101" pitchFamily="2" charset="-122"/>
                        </a:rPr>
                        <a:t>NR_ENDC_SON_MDT_Ph4-Core</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hlinkClick r:id="rId17"/>
                        </a:rPr>
                        <a:t>RP-234038</a:t>
                      </a:r>
                      <a:endParaRPr lang="en-US" sz="1000" b="0" i="0" u="sng" strike="noStrike" dirty="0">
                        <a:solidFill>
                          <a:srgbClr val="0563C1"/>
                        </a:solidFill>
                        <a:effectLst/>
                        <a:latin typeface="Arial" panose="020B0604020202020204" pitchFamily="34" charset="0"/>
                        <a:ea typeface="等线" panose="02010600030101010101" pitchFamily="2" charset="-122"/>
                        <a:cs typeface="Arial" panose="020B0604020202020204" pitchFamily="34" charset="0"/>
                      </a:endParaRP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China Unicom </a:t>
                      </a:r>
                    </a:p>
                  </a:txBody>
                  <a:tcPr marL="7620" marR="7620" marT="7620" marB="0" anchor="b">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39772365"/>
                  </a:ext>
                </a:extLst>
              </a:tr>
            </a:tbl>
          </a:graphicData>
        </a:graphic>
      </p:graphicFrame>
      <p:sp>
        <p:nvSpPr>
          <p:cNvPr id="20" name="TextBox 19">
            <a:extLst>
              <a:ext uri="{FF2B5EF4-FFF2-40B4-BE49-F238E27FC236}">
                <a16:creationId xmlns:a16="http://schemas.microsoft.com/office/drawing/2014/main" id="{0EEC3119-D79A-4A88-B6ED-AC3F93AE6AD8}"/>
              </a:ext>
            </a:extLst>
          </p:cNvPr>
          <p:cNvSpPr txBox="1"/>
          <p:nvPr/>
        </p:nvSpPr>
        <p:spPr>
          <a:xfrm>
            <a:off x="2504304" y="3090446"/>
            <a:ext cx="6328042"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RAN2 (5 topics with 1 topic potentially related to SA5 OAM) </a:t>
            </a:r>
            <a:endParaRPr lang="zh-CN" altLang="en-US" dirty="0"/>
          </a:p>
        </p:txBody>
      </p:sp>
      <p:sp>
        <p:nvSpPr>
          <p:cNvPr id="21" name="TextBox 20">
            <a:extLst>
              <a:ext uri="{FF2B5EF4-FFF2-40B4-BE49-F238E27FC236}">
                <a16:creationId xmlns:a16="http://schemas.microsoft.com/office/drawing/2014/main" id="{4AB83800-A343-4F06-948D-0A8AD28D875B}"/>
              </a:ext>
            </a:extLst>
          </p:cNvPr>
          <p:cNvSpPr txBox="1"/>
          <p:nvPr/>
        </p:nvSpPr>
        <p:spPr>
          <a:xfrm>
            <a:off x="2504303" y="4580978"/>
            <a:ext cx="6682269"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RAN3 (3 topics with 2 topic potentially related to SA5 OAM) </a:t>
            </a:r>
            <a:endParaRPr lang="zh-CN" altLang="en-US" dirty="0"/>
          </a:p>
        </p:txBody>
      </p:sp>
      <p:sp>
        <p:nvSpPr>
          <p:cNvPr id="11" name="Rectangle 10">
            <a:extLst>
              <a:ext uri="{FF2B5EF4-FFF2-40B4-BE49-F238E27FC236}">
                <a16:creationId xmlns:a16="http://schemas.microsoft.com/office/drawing/2014/main" id="{9F8DD74F-B002-4DF1-A5DF-73E0A37F6A19}"/>
              </a:ext>
            </a:extLst>
          </p:cNvPr>
          <p:cNvSpPr/>
          <p:nvPr/>
        </p:nvSpPr>
        <p:spPr>
          <a:xfrm>
            <a:off x="168875" y="6104039"/>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13" name="内容占位符 2">
            <a:extLst>
              <a:ext uri="{FF2B5EF4-FFF2-40B4-BE49-F238E27FC236}">
                <a16:creationId xmlns:a16="http://schemas.microsoft.com/office/drawing/2014/main" id="{C517DC43-980A-4FEB-A47D-1AE22CA85EBD}"/>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
        <p:nvSpPr>
          <p:cNvPr id="12" name="Rectangle 11">
            <a:extLst>
              <a:ext uri="{FF2B5EF4-FFF2-40B4-BE49-F238E27FC236}">
                <a16:creationId xmlns:a16="http://schemas.microsoft.com/office/drawing/2014/main" id="{36328157-DA11-4168-BAF3-AB61ED100611}"/>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spTree>
    <p:extLst>
      <p:ext uri="{BB962C8B-B14F-4D97-AF65-F5344CB8AC3E}">
        <p14:creationId xmlns:p14="http://schemas.microsoft.com/office/powerpoint/2010/main" val="216021894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5A636A4F-4E4A-414B-9E92-DD70D3647272}"/>
              </a:ext>
            </a:extLst>
          </p:cNvPr>
          <p:cNvSpPr>
            <a:spLocks noGrp="1"/>
          </p:cNvSpPr>
          <p:nvPr>
            <p:ph type="title"/>
          </p:nvPr>
        </p:nvSpPr>
        <p:spPr>
          <a:xfrm>
            <a:off x="120651" y="0"/>
            <a:ext cx="9759950"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8" name="表格 2">
            <a:extLst>
              <a:ext uri="{FF2B5EF4-FFF2-40B4-BE49-F238E27FC236}">
                <a16:creationId xmlns:a16="http://schemas.microsoft.com/office/drawing/2014/main" id="{2996580D-6C4A-4008-89D1-2F34CF84B2F8}"/>
              </a:ext>
            </a:extLst>
          </p:cNvPr>
          <p:cNvGraphicFramePr>
            <a:graphicFrameLocks noGrp="1"/>
          </p:cNvGraphicFramePr>
          <p:nvPr>
            <p:extLst>
              <p:ext uri="{D42A27DB-BD31-4B8C-83A1-F6EECF244321}">
                <p14:modId xmlns:p14="http://schemas.microsoft.com/office/powerpoint/2010/main" val="2939836283"/>
              </p:ext>
            </p:extLst>
          </p:nvPr>
        </p:nvGraphicFramePr>
        <p:xfrm>
          <a:off x="48768" y="1000245"/>
          <a:ext cx="12083231" cy="5553107"/>
        </p:xfrm>
        <a:graphic>
          <a:graphicData uri="http://schemas.openxmlformats.org/drawingml/2006/table">
            <a:tbl>
              <a:tblPr/>
              <a:tblGrid>
                <a:gridCol w="507958">
                  <a:extLst>
                    <a:ext uri="{9D8B030D-6E8A-4147-A177-3AD203B41FA5}">
                      <a16:colId xmlns:a16="http://schemas.microsoft.com/office/drawing/2014/main" val="1965733584"/>
                    </a:ext>
                  </a:extLst>
                </a:gridCol>
                <a:gridCol w="282356">
                  <a:extLst>
                    <a:ext uri="{9D8B030D-6E8A-4147-A177-3AD203B41FA5}">
                      <a16:colId xmlns:a16="http://schemas.microsoft.com/office/drawing/2014/main" val="331722294"/>
                    </a:ext>
                  </a:extLst>
                </a:gridCol>
                <a:gridCol w="638512">
                  <a:extLst>
                    <a:ext uri="{9D8B030D-6E8A-4147-A177-3AD203B41FA5}">
                      <a16:colId xmlns:a16="http://schemas.microsoft.com/office/drawing/2014/main" val="907466837"/>
                    </a:ext>
                  </a:extLst>
                </a:gridCol>
                <a:gridCol w="1664411">
                  <a:extLst>
                    <a:ext uri="{9D8B030D-6E8A-4147-A177-3AD203B41FA5}">
                      <a16:colId xmlns:a16="http://schemas.microsoft.com/office/drawing/2014/main" val="2690706286"/>
                    </a:ext>
                  </a:extLst>
                </a:gridCol>
                <a:gridCol w="4825004">
                  <a:extLst>
                    <a:ext uri="{9D8B030D-6E8A-4147-A177-3AD203B41FA5}">
                      <a16:colId xmlns:a16="http://schemas.microsoft.com/office/drawing/2014/main" val="2178307027"/>
                    </a:ext>
                  </a:extLst>
                </a:gridCol>
                <a:gridCol w="793141">
                  <a:extLst>
                    <a:ext uri="{9D8B030D-6E8A-4147-A177-3AD203B41FA5}">
                      <a16:colId xmlns:a16="http://schemas.microsoft.com/office/drawing/2014/main" val="410137253"/>
                    </a:ext>
                  </a:extLst>
                </a:gridCol>
                <a:gridCol w="1305626">
                  <a:extLst>
                    <a:ext uri="{9D8B030D-6E8A-4147-A177-3AD203B41FA5}">
                      <a16:colId xmlns:a16="http://schemas.microsoft.com/office/drawing/2014/main" val="3966773156"/>
                    </a:ext>
                  </a:extLst>
                </a:gridCol>
                <a:gridCol w="731941">
                  <a:extLst>
                    <a:ext uri="{9D8B030D-6E8A-4147-A177-3AD203B41FA5}">
                      <a16:colId xmlns:a16="http://schemas.microsoft.com/office/drawing/2014/main" val="4058451737"/>
                    </a:ext>
                  </a:extLst>
                </a:gridCol>
                <a:gridCol w="909980">
                  <a:extLst>
                    <a:ext uri="{9D8B030D-6E8A-4147-A177-3AD203B41FA5}">
                      <a16:colId xmlns:a16="http://schemas.microsoft.com/office/drawing/2014/main" val="2608971487"/>
                    </a:ext>
                  </a:extLst>
                </a:gridCol>
                <a:gridCol w="424302">
                  <a:extLst>
                    <a:ext uri="{9D8B030D-6E8A-4147-A177-3AD203B41FA5}">
                      <a16:colId xmlns:a16="http://schemas.microsoft.com/office/drawing/2014/main" val="2276198587"/>
                    </a:ext>
                  </a:extLst>
                </a:gridCol>
              </a:tblGrid>
              <a:tr h="259810">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1518">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41518">
                <a:tc rowSpan="17">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4151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Management of planned configurations</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SP-241379</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TS 28.572</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GB"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Data management, regarding subscriptions and reporting</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1050033</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SP-241380</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rgbClr val="0000FF"/>
                          </a:solidFill>
                          <a:effectLst/>
                          <a:latin typeface="+mn-lt"/>
                          <a:ea typeface="等线" panose="02010600030101010101" pitchFamily="2" charset="-122"/>
                          <a:cs typeface="Kartika"/>
                        </a:rPr>
                        <a:t>28.537/28.550/28.532/32.421/32.422/32.423/28.404/28.405/28.622/28.623</a:t>
                      </a:r>
                      <a:endParaRPr lang="zh-CN"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5981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NWDAF_OAM_Ph2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1100" b="0" i="0" u="none" strike="noStrike" dirty="0">
                          <a:solidFill>
                            <a:srgbClr val="0000FF"/>
                          </a:solidFill>
                          <a:effectLst/>
                          <a:latin typeface="+mn-lt"/>
                          <a:ea typeface="+mn-ea"/>
                        </a:rPr>
                        <a:t>Enhancement of Management Aspects related to NWDAF Phase 2</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rgbClr val="0000FF"/>
                          </a:solidFill>
                          <a:effectLst/>
                          <a:latin typeface="+mn-lt"/>
                          <a:ea typeface="PMingLiU"/>
                          <a:cs typeface="+mn-cs"/>
                        </a:rPr>
                        <a:t>1050031</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SP-241378</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28.552/28.541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41518">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129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bl>
          </a:graphicData>
        </a:graphic>
      </p:graphicFrame>
      <p:sp>
        <p:nvSpPr>
          <p:cNvPr id="9" name="TextBox 8">
            <a:extLst>
              <a:ext uri="{FF2B5EF4-FFF2-40B4-BE49-F238E27FC236}">
                <a16:creationId xmlns:a16="http://schemas.microsoft.com/office/drawing/2014/main" id="{01B4DF9C-AAB5-49A6-8CBE-AD30E271D6B0}"/>
              </a:ext>
            </a:extLst>
          </p:cNvPr>
          <p:cNvSpPr txBox="1"/>
          <p:nvPr/>
        </p:nvSpPr>
        <p:spPr>
          <a:xfrm>
            <a:off x="48768" y="620133"/>
            <a:ext cx="9979864" cy="2616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21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13</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3 topics completed the study and started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477C603-937E-474C-A512-AE29833C8440}"/>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6" name="表格 2">
            <a:extLst>
              <a:ext uri="{FF2B5EF4-FFF2-40B4-BE49-F238E27FC236}">
                <a16:creationId xmlns:a16="http://schemas.microsoft.com/office/drawing/2014/main" id="{F342B89F-EE42-41A8-BD81-F18B3399D907}"/>
              </a:ext>
            </a:extLst>
          </p:cNvPr>
          <p:cNvGraphicFramePr>
            <a:graphicFrameLocks noGrp="1"/>
          </p:cNvGraphicFramePr>
          <p:nvPr>
            <p:extLst>
              <p:ext uri="{D42A27DB-BD31-4B8C-83A1-F6EECF244321}">
                <p14:modId xmlns:p14="http://schemas.microsoft.com/office/powerpoint/2010/main" val="1609782796"/>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RAGCH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of Ranging and </a:t>
                      </a:r>
                      <a:r>
                        <a:rPr lang="en-US" sz="1200" dirty="0" err="1">
                          <a:solidFill>
                            <a:srgbClr val="000000"/>
                          </a:solidFill>
                          <a:effectLst/>
                          <a:latin typeface="+mn-lt"/>
                          <a:ea typeface="宋体" panose="02010600030101010101" pitchFamily="2" charset="-122"/>
                        </a:rPr>
                        <a:t>Sidelink</a:t>
                      </a:r>
                      <a:r>
                        <a:rPr lang="en-US" sz="1200" dirty="0">
                          <a:solidFill>
                            <a:srgbClr val="000000"/>
                          </a:solidFill>
                          <a:effectLst/>
                          <a:latin typeface="+mn-lt"/>
                          <a:ea typeface="宋体" panose="02010600030101010101" pitchFamily="2" charset="-122"/>
                        </a:rPr>
                        <a:t> Positioning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1040013</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NSCH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enhancement for indirect network sharing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1040019</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FF"/>
                          </a:solidFill>
                          <a:effectLst/>
                          <a:latin typeface="+mn-lt"/>
                          <a:ea typeface="宋体" panose="02010600030101010101" pitchFamily="2" charset="-122"/>
                        </a:rPr>
                        <a:t>PROCH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5G_ProSe_Ph3_CH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New WID on </a:t>
                      </a:r>
                      <a:r>
                        <a:rPr lang="en-US" altLang="zh-CN" sz="1200" dirty="0">
                          <a:solidFill>
                            <a:srgbClr val="0000FF"/>
                          </a:solidFill>
                          <a:effectLst/>
                          <a:latin typeface="+mn-lt"/>
                          <a:ea typeface="+mn-ea"/>
                        </a:rPr>
                        <a:t>Charging Aspects for  5G </a:t>
                      </a:r>
                      <a:r>
                        <a:rPr lang="en-US" altLang="zh-CN" sz="1200" dirty="0" err="1">
                          <a:solidFill>
                            <a:srgbClr val="0000FF"/>
                          </a:solidFill>
                          <a:effectLst/>
                          <a:latin typeface="+mn-lt"/>
                          <a:ea typeface="+mn-ea"/>
                        </a:rPr>
                        <a:t>ProSe</a:t>
                      </a:r>
                      <a:r>
                        <a:rPr lang="en-US" altLang="zh-CN" sz="1200" dirty="0">
                          <a:solidFill>
                            <a:srgbClr val="0000FF"/>
                          </a:solidFill>
                          <a:effectLst/>
                          <a:latin typeface="+mn-lt"/>
                          <a:ea typeface="+mn-ea"/>
                        </a:rPr>
                        <a:t> Phase 3</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00FF"/>
                          </a:solidFill>
                          <a:latin typeface="+mn-lt"/>
                        </a:rPr>
                        <a:t>1050030</a:t>
                      </a:r>
                      <a:endParaRPr lang="zh-CN" altLang="en-US" sz="1200" dirty="0">
                        <a:solidFill>
                          <a:srgbClr val="0000FF"/>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a:latin typeface="+mn-lt"/>
                        </a:rPr>
                        <a:t>China Telecom</a:t>
                      </a:r>
                      <a:endParaRPr lang="zh-CN" altLang="en-US" sz="1200" dirty="0">
                        <a:latin typeface="+mn-lt"/>
                      </a:endParaRPr>
                    </a:p>
                    <a:p>
                      <a:pPr algn="ctr">
                        <a:spcAft>
                          <a:spcPts val="0"/>
                        </a:spcAft>
                      </a:pP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FF"/>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CDC9D2DB-8D0A-4D79-9024-26E4D9BF2983}"/>
              </a:ext>
            </a:extLst>
          </p:cNvPr>
          <p:cNvSpPr txBox="1"/>
          <p:nvPr/>
        </p:nvSpPr>
        <p:spPr>
          <a:xfrm>
            <a:off x="207894" y="825635"/>
            <a:ext cx="10016998" cy="30777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a:t>
            </a:r>
            <a:r>
              <a:rPr lang="en-US" altLang="zh-CN" sz="1400" kern="0" dirty="0">
                <a:latin typeface="+mn-lt"/>
                <a:ea typeface="MS PGothic" panose="020B0600070205080204" pitchFamily="34" charset="-128"/>
              </a:rPr>
              <a:t> CH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CH support to network features (in red background). </a:t>
            </a:r>
          </a:p>
        </p:txBody>
      </p:sp>
    </p:spTree>
    <p:extLst>
      <p:ext uri="{BB962C8B-B14F-4D97-AF65-F5344CB8AC3E}">
        <p14:creationId xmlns:p14="http://schemas.microsoft.com/office/powerpoint/2010/main" val="23583296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SA#105</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2" name="Picture 1">
            <a:extLst>
              <a:ext uri="{FF2B5EF4-FFF2-40B4-BE49-F238E27FC236}">
                <a16:creationId xmlns:a16="http://schemas.microsoft.com/office/drawing/2014/main" id="{74149592-9C07-4761-A0CC-1854D79ECAA3}"/>
              </a:ext>
            </a:extLst>
          </p:cNvPr>
          <p:cNvPicPr>
            <a:picLocks noChangeAspect="1"/>
          </p:cNvPicPr>
          <p:nvPr/>
        </p:nvPicPr>
        <p:blipFill>
          <a:blip r:embed="rId2"/>
          <a:stretch>
            <a:fillRect/>
          </a:stretch>
        </p:blipFill>
        <p:spPr>
          <a:xfrm>
            <a:off x="1655926" y="1248524"/>
            <a:ext cx="8608298" cy="495038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190186</TotalTime>
  <Words>8833</Words>
  <Application>Microsoft Office PowerPoint</Application>
  <PresentationFormat>Widescreen</PresentationFormat>
  <Paragraphs>1910</Paragraphs>
  <Slides>34</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34</vt:i4>
      </vt:variant>
    </vt:vector>
  </HeadingPairs>
  <TitlesOfParts>
    <vt:vector size="49" baseType="lpstr">
      <vt:lpstr>Batang</vt:lpstr>
      <vt:lpstr>Kartika</vt:lpstr>
      <vt:lpstr>Montserrat</vt:lpstr>
      <vt:lpstr>MS PGothic</vt:lpstr>
      <vt:lpstr>MS PGothic</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SA5#157, Hyderabad, India 14 - 18 October 2024 </vt:lpstr>
      <vt:lpstr>Content</vt:lpstr>
      <vt:lpstr>PowerPoint Presentation</vt:lpstr>
      <vt:lpstr>Content</vt:lpstr>
      <vt:lpstr>Overview of Rel-19 SA5 OAM topics</vt:lpstr>
      <vt:lpstr>PowerPoint Presentation</vt:lpstr>
      <vt:lpstr>PowerPoint Presentation</vt:lpstr>
      <vt:lpstr>SA5 Rel-19 OAM TU planning (Jan.2024~Sep.2025)</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work progress in other SA groups</vt:lpstr>
      <vt:lpstr>Rel-19 work progress in RAN1/2/3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3945</cp:revision>
  <dcterms:created xsi:type="dcterms:W3CDTF">2008-08-30T09:32:10Z</dcterms:created>
  <dcterms:modified xsi:type="dcterms:W3CDTF">2024-10-02T15:19:41Z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